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2"/>
  </p:notesMasterIdLst>
  <p:sldIdLst>
    <p:sldId id="321" r:id="rId2"/>
    <p:sldId id="354" r:id="rId3"/>
    <p:sldId id="372" r:id="rId4"/>
    <p:sldId id="395" r:id="rId5"/>
    <p:sldId id="396" r:id="rId6"/>
    <p:sldId id="376" r:id="rId7"/>
    <p:sldId id="377" r:id="rId8"/>
    <p:sldId id="378" r:id="rId9"/>
    <p:sldId id="379" r:id="rId10"/>
    <p:sldId id="380" r:id="rId11"/>
    <p:sldId id="382" r:id="rId12"/>
    <p:sldId id="383" r:id="rId13"/>
    <p:sldId id="371" r:id="rId14"/>
    <p:sldId id="320" r:id="rId15"/>
    <p:sldId id="357" r:id="rId16"/>
    <p:sldId id="356" r:id="rId17"/>
    <p:sldId id="368" r:id="rId18"/>
    <p:sldId id="367" r:id="rId19"/>
    <p:sldId id="369" r:id="rId20"/>
    <p:sldId id="370" r:id="rId21"/>
    <p:sldId id="394" r:id="rId22"/>
    <p:sldId id="393" r:id="rId23"/>
    <p:sldId id="385" r:id="rId24"/>
    <p:sldId id="384" r:id="rId25"/>
    <p:sldId id="386" r:id="rId26"/>
    <p:sldId id="387" r:id="rId27"/>
    <p:sldId id="388" r:id="rId28"/>
    <p:sldId id="389" r:id="rId29"/>
    <p:sldId id="292" r:id="rId30"/>
    <p:sldId id="293" r:id="rId31"/>
  </p:sldIdLst>
  <p:sldSz cx="12192000" cy="6858000"/>
  <p:notesSz cx="6858000" cy="9144000"/>
  <p:embeddedFontLst>
    <p:embeddedFont>
      <p:font typeface="08서울남산체 EB" panose="02020603020101020101" pitchFamily="18" charset="-127"/>
      <p:regular r:id="rId33"/>
    </p:embeddedFont>
    <p:embeddedFont>
      <p:font typeface="Microsoft YaHei UI" panose="020B0503020204020204" pitchFamily="34" charset="-122"/>
      <p:regular r:id="rId34"/>
      <p:bold r:id="rId35"/>
    </p:embeddedFont>
    <p:embeddedFont>
      <p:font typeface="Noto Sans CJK KR Black" panose="020B0A00000000000000" pitchFamily="34" charset="-127"/>
      <p:bold r:id="rId36"/>
    </p:embeddedFont>
    <p:embeddedFont>
      <p:font typeface="Noto Sans CJK KR Bold" panose="020B0800000000000000" pitchFamily="34" charset="-127"/>
      <p:bold r:id="rId37"/>
    </p:embeddedFont>
    <p:embeddedFont>
      <p:font typeface="Noto Sans CJK KR Medium" panose="020B0600000000000000" pitchFamily="34" charset="-127"/>
      <p:regular r:id="rId38"/>
    </p:embeddedFont>
    <p:embeddedFont>
      <p:font typeface="나눔고딕" panose="020D0604000000000000" pitchFamily="50" charset="-127"/>
      <p:regular r:id="rId39"/>
      <p:bold r:id="rId40"/>
    </p:embeddedFont>
    <p:embeddedFont>
      <p:font typeface="나눔스퀘어" panose="020B0600000101010101" pitchFamily="50" charset="-127"/>
      <p:regular r:id="rId41"/>
    </p:embeddedFont>
    <p:embeddedFont>
      <p:font typeface="나눔스퀘어라운드 ExtraBold" panose="020B0600000101010101" pitchFamily="50" charset="-127"/>
      <p:bold r:id="rId42"/>
    </p:embeddedFont>
    <p:embeddedFont>
      <p:font typeface="맑은 고딕" panose="020B0503020000020004" pitchFamily="50" charset="-127"/>
      <p:regular r:id="rId43"/>
      <p:bold r:id="rId4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tent" id="{88156A2E-FAA2-48D2-8A5D-F81F1E97382E}">
          <p14:sldIdLst>
            <p14:sldId id="321"/>
            <p14:sldId id="354"/>
            <p14:sldId id="372"/>
            <p14:sldId id="395"/>
            <p14:sldId id="396"/>
            <p14:sldId id="376"/>
            <p14:sldId id="377"/>
            <p14:sldId id="378"/>
            <p14:sldId id="379"/>
            <p14:sldId id="380"/>
            <p14:sldId id="382"/>
            <p14:sldId id="383"/>
            <p14:sldId id="371"/>
            <p14:sldId id="320"/>
            <p14:sldId id="357"/>
            <p14:sldId id="356"/>
            <p14:sldId id="368"/>
            <p14:sldId id="367"/>
            <p14:sldId id="369"/>
            <p14:sldId id="370"/>
            <p14:sldId id="394"/>
            <p14:sldId id="393"/>
            <p14:sldId id="385"/>
            <p14:sldId id="384"/>
            <p14:sldId id="386"/>
            <p14:sldId id="387"/>
            <p14:sldId id="388"/>
            <p14:sldId id="389"/>
            <p14:sldId id="292"/>
            <p14:sldId id="2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8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DAE3F3"/>
    <a:srgbClr val="00AEEF"/>
    <a:srgbClr val="5B9BD5"/>
    <a:srgbClr val="84B4E0"/>
    <a:srgbClr val="E4E4E4"/>
    <a:srgbClr val="2F52C4"/>
    <a:srgbClr val="3F4AAF"/>
    <a:srgbClr val="D7E0E9"/>
    <a:srgbClr val="3B3E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40" autoAdjust="0"/>
    <p:restoredTop sz="74240" autoAdjust="0"/>
  </p:normalViewPr>
  <p:slideViewPr>
    <p:cSldViewPr snapToGrid="0" showGuides="1">
      <p:cViewPr varScale="1">
        <p:scale>
          <a:sx n="60" d="100"/>
          <a:sy n="60" d="100"/>
        </p:scale>
        <p:origin x="1325" y="53"/>
      </p:cViewPr>
      <p:guideLst>
        <p:guide orient="horz" pos="2205"/>
        <p:guide pos="388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gif>
</file>

<file path=ppt/media/image23.gif>
</file>

<file path=ppt/media/image24.gif>
</file>

<file path=ppt/media/image25.gif>
</file>

<file path=ppt/media/image26.gif>
</file>

<file path=ppt/media/image27.png>
</file>

<file path=ppt/media/image28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B33C1-4B35-43FC-B551-0499CBC78D9B}" type="datetimeFigureOut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817D2-5FC8-47E1-AFCA-3FBF95EB3D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40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MPTCP </a:t>
            </a:r>
            <a:r>
              <a:rPr kumimoji="1" lang="ko-KR" altLang="en-US" dirty="0"/>
              <a:t>서비스를 </a:t>
            </a:r>
            <a:r>
              <a:rPr kumimoji="1" lang="en-US" altLang="ko-KR" dirty="0"/>
              <a:t>One Stop</a:t>
            </a:r>
            <a:r>
              <a:rPr kumimoji="1" lang="ko-KR" altLang="en-US" dirty="0"/>
              <a:t>으로 구성할 수 있는 </a:t>
            </a:r>
            <a:r>
              <a:rPr kumimoji="1" lang="en-US" altLang="ko-KR" dirty="0" err="1"/>
              <a:t>MPSec</a:t>
            </a:r>
            <a:r>
              <a:rPr kumimoji="1" lang="ko-KR" altLang="en-US" dirty="0"/>
              <a:t>입니다</a:t>
            </a:r>
            <a:r>
              <a:rPr kumimoji="1" lang="en-US" altLang="ko-KR" dirty="0"/>
              <a:t>. </a:t>
            </a:r>
            <a:r>
              <a:rPr kumimoji="1" lang="ko-KR" altLang="en-US" dirty="0"/>
              <a:t>발표 시작하겠습니다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1925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802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5358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2793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5408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3625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5747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261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일반적인 평균 인터넷 속도 </a:t>
            </a:r>
            <a:r>
              <a:rPr lang="en-US" altLang="ko-KR" dirty="0"/>
              <a:t>100</a:t>
            </a:r>
            <a:r>
              <a:rPr lang="ko-KR" altLang="en-US" dirty="0"/>
              <a:t>메가 비트</a:t>
            </a:r>
            <a:r>
              <a:rPr lang="en-US" altLang="ko-KR" dirty="0"/>
              <a:t>, 10</a:t>
            </a:r>
            <a:r>
              <a:rPr lang="ko-KR" altLang="en-US" dirty="0"/>
              <a:t>메가 바이트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3432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1188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350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  <a:p>
            <a:r>
              <a:rPr kumimoji="1" lang="en-US" altLang="ko-KR" dirty="0" err="1"/>
              <a:t>Github</a:t>
            </a:r>
            <a:r>
              <a:rPr kumimoji="1" lang="en-US" altLang="ko-KR" dirty="0"/>
              <a:t> </a:t>
            </a:r>
            <a:r>
              <a:rPr kumimoji="1" lang="ko-KR" altLang="en-US" dirty="0"/>
              <a:t>프로필 사진 어필 하며 </a:t>
            </a:r>
            <a:r>
              <a:rPr kumimoji="1" lang="en-US" altLang="ko-KR" dirty="0"/>
              <a:t>Ice Breaking</a:t>
            </a:r>
          </a:p>
          <a:p>
            <a:r>
              <a:rPr kumimoji="1" lang="ko-KR" altLang="en-US" dirty="0"/>
              <a:t>이름 및 혼자 개발했다 말하면 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5538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8653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3452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45428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8828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3930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4492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9545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5751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557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3294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국방망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등 절대적인 연결 생존성을 요하는 네트워크 환경에서 실시간 상황 대처가 가능한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고신뢰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고생존성 지원 네트워킹 기술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사용자와 서버 사이에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가지 이상의 네트워킹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인터페이스를 활용하여 하나의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TCP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스트림을 </a:t>
            </a:r>
            <a:r>
              <a:rPr lang="ko-KR" altLang="en-US" sz="12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다중 경로로 전송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하는 전송 계층의 프로토콜</a:t>
            </a:r>
          </a:p>
          <a:p>
            <a:pPr algn="l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246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국방망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등 절대적인 연결 생존성을 요하는 네트워크 환경에서 실시간 상황 대처가 가능한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고신뢰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고생존성 지원 네트워킹 기술</a:t>
            </a:r>
          </a:p>
          <a:p>
            <a:pPr algn="l"/>
            <a:endParaRPr lang="en-US" altLang="ko-KR" dirty="0"/>
          </a:p>
          <a:p>
            <a:pPr algn="l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사용자와 서버 사이에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가지 이상의 네트워킹 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l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인터페이스를 활용하여 하나의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TCP 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스트림을 </a:t>
            </a:r>
            <a:r>
              <a:rPr lang="ko-KR" altLang="en-US" sz="12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다중 경로로 전송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하는 전송 계층의 프로토콜</a:t>
            </a:r>
          </a:p>
          <a:p>
            <a:pPr algn="l"/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329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282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MPTCP </a:t>
            </a:r>
            <a:r>
              <a:rPr lang="ko-KR" altLang="en-US" dirty="0"/>
              <a:t>특징에 대한 간단한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771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070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817D2-5FC8-47E1-AFCA-3FBF95EB3D4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255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8D69A-18FE-45F6-9CF7-55CDC31F2E76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88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44177-632B-4513-A826-2FC55E13CAAF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078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4EE4C-13B2-4B03-A388-D6A4D0582112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487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55E48-2404-4097-ACB6-4BC3C46B1E44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7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5F3CA-4421-4787-AEFB-A9075FB9845D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310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5074A-6128-4650-B87C-F8F2EC8D25F9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240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F4AF3-E8E9-442C-BC61-46FF1B793C91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090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53D7A-07DE-4A3C-8389-A68D1CEC3EDC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1057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5EDE2-9097-4222-AF8D-E7AA780A7364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59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5AC77-1F8E-4547-A97E-9AF57E6FE3BF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038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E1BAE-3CB0-41CB-9A07-E78ED60675CC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01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D50F1-5544-4899-B35E-764406BEE1F0}" type="datetime1">
              <a:rPr lang="ko-KR" altLang="en-US" smtClean="0"/>
              <a:t>2019-03-02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89F95-8876-4B21-94C8-F26724B704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47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PSec/Dashboar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g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gi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1052384" y="1875796"/>
            <a:ext cx="103014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MPSec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: One Stop MPTCP Service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9"/>
          <p:cNvSpPr txBox="1"/>
          <p:nvPr/>
        </p:nvSpPr>
        <p:spPr>
          <a:xfrm>
            <a:off x="3490430" y="1589861"/>
            <a:ext cx="5425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Naver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D2 Campus Fest</a:t>
            </a:r>
          </a:p>
        </p:txBody>
      </p:sp>
      <p:sp>
        <p:nvSpPr>
          <p:cNvPr id="17" name="슬라이드 번호 개체 틀 1">
            <a:extLst>
              <a:ext uri="{FF2B5EF4-FFF2-40B4-BE49-F238E27FC236}">
                <a16:creationId xmlns:a16="http://schemas.microsoft.com/office/drawing/2014/main" id="{97FD5F1E-F987-42D9-B14E-EE25C2C50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B589F95-8876-4B21-94C8-F26724B704FB}" type="slidenum">
              <a:rPr lang="ko-KR" altLang="en-US" smtClean="0"/>
              <a:t>1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432843D-F066-4AE1-A2AC-D44B2AE6BE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072" y="2698683"/>
            <a:ext cx="3048040" cy="302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79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7" name="TextBox 12">
            <a:extLst>
              <a:ext uri="{FF2B5EF4-FFF2-40B4-BE49-F238E27FC236}">
                <a16:creationId xmlns:a16="http://schemas.microsoft.com/office/drawing/2014/main" id="{63FDE7B5-DBD8-45DD-A80F-03397B54C61C}"/>
              </a:ext>
            </a:extLst>
          </p:cNvPr>
          <p:cNvSpPr txBox="1"/>
          <p:nvPr/>
        </p:nvSpPr>
        <p:spPr>
          <a:xfrm>
            <a:off x="-45634" y="2497976"/>
            <a:ext cx="326134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5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?</a:t>
            </a:r>
            <a:endParaRPr lang="ko-KR" altLang="en-US" sz="115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1" name="TextBox 12">
            <a:extLst>
              <a:ext uri="{FF2B5EF4-FFF2-40B4-BE49-F238E27FC236}">
                <a16:creationId xmlns:a16="http://schemas.microsoft.com/office/drawing/2014/main" id="{AFCFA0ED-C2F6-4F60-B356-23CFE77A3220}"/>
              </a:ext>
            </a:extLst>
          </p:cNvPr>
          <p:cNvSpPr txBox="1"/>
          <p:nvPr/>
        </p:nvSpPr>
        <p:spPr>
          <a:xfrm>
            <a:off x="5285350" y="379519"/>
            <a:ext cx="3261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MPTCP 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공식 홈페이지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0975FFC-5A70-4908-8991-F586321DAF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1570" y="824210"/>
            <a:ext cx="6250630" cy="589726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72C5C6E-2E20-43F3-9D2C-E6D96A85246B}"/>
              </a:ext>
            </a:extLst>
          </p:cNvPr>
          <p:cNvSpPr/>
          <p:nvPr/>
        </p:nvSpPr>
        <p:spPr>
          <a:xfrm>
            <a:off x="4211391" y="5212080"/>
            <a:ext cx="1371600" cy="193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6D21848-7FC5-422D-944C-37978C7DF4DB}"/>
              </a:ext>
            </a:extLst>
          </p:cNvPr>
          <p:cNvSpPr/>
          <p:nvPr/>
        </p:nvSpPr>
        <p:spPr>
          <a:xfrm>
            <a:off x="4211390" y="3048000"/>
            <a:ext cx="1498529" cy="193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E5A2E61-A73B-4596-AA48-46BBE6408427}"/>
              </a:ext>
            </a:extLst>
          </p:cNvPr>
          <p:cNvSpPr/>
          <p:nvPr/>
        </p:nvSpPr>
        <p:spPr>
          <a:xfrm>
            <a:off x="3957390" y="2669984"/>
            <a:ext cx="1625601" cy="193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2F22F02-85AB-4E8F-9E58-88FFFAB30731}"/>
              </a:ext>
            </a:extLst>
          </p:cNvPr>
          <p:cNvSpPr/>
          <p:nvPr/>
        </p:nvSpPr>
        <p:spPr>
          <a:xfrm>
            <a:off x="7533711" y="3544560"/>
            <a:ext cx="1193729" cy="1943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E2B7BD5-F3E7-4B74-8091-E60AA1F50A03}"/>
              </a:ext>
            </a:extLst>
          </p:cNvPr>
          <p:cNvSpPr/>
          <p:nvPr/>
        </p:nvSpPr>
        <p:spPr>
          <a:xfrm>
            <a:off x="4812326" y="4875520"/>
            <a:ext cx="897593" cy="193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980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:a16="http://schemas.microsoft.com/office/drawing/2014/main" id="{AFCFA0ED-C2F6-4F60-B356-23CFE77A3220}"/>
              </a:ext>
            </a:extLst>
          </p:cNvPr>
          <p:cNvSpPr txBox="1"/>
          <p:nvPr/>
        </p:nvSpPr>
        <p:spPr>
          <a:xfrm>
            <a:off x="4465328" y="3075057"/>
            <a:ext cx="32613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쉽지 않은 접근</a:t>
            </a:r>
          </a:p>
        </p:txBody>
      </p:sp>
    </p:spTree>
    <p:extLst>
      <p:ext uri="{BB962C8B-B14F-4D97-AF65-F5344CB8AC3E}">
        <p14:creationId xmlns:p14="http://schemas.microsoft.com/office/powerpoint/2010/main" val="2574202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:a16="http://schemas.microsoft.com/office/drawing/2014/main" id="{AFCFA0ED-C2F6-4F60-B356-23CFE77A3220}"/>
              </a:ext>
            </a:extLst>
          </p:cNvPr>
          <p:cNvSpPr txBox="1"/>
          <p:nvPr/>
        </p:nvSpPr>
        <p:spPr>
          <a:xfrm>
            <a:off x="4229104" y="2736503"/>
            <a:ext cx="37337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모두가 쉽게 구성할 수 있는 더 좋은 서비스를 만들어보자</a:t>
            </a:r>
          </a:p>
        </p:txBody>
      </p:sp>
    </p:spTree>
    <p:extLst>
      <p:ext uri="{BB962C8B-B14F-4D97-AF65-F5344CB8AC3E}">
        <p14:creationId xmlns:p14="http://schemas.microsoft.com/office/powerpoint/2010/main" val="2983270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2"/>
          <p:cNvSpPr txBox="1"/>
          <p:nvPr/>
        </p:nvSpPr>
        <p:spPr>
          <a:xfrm>
            <a:off x="3431900" y="2875002"/>
            <a:ext cx="53282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How?</a:t>
            </a:r>
            <a:endParaRPr lang="ko-KR" altLang="en-US" sz="66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298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2"/>
          <p:cNvSpPr txBox="1"/>
          <p:nvPr/>
        </p:nvSpPr>
        <p:spPr>
          <a:xfrm>
            <a:off x="3431899" y="1053682"/>
            <a:ext cx="5328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MPSec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이란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?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A9D88966-E2EB-45C1-9961-374D87C12268}"/>
              </a:ext>
            </a:extLst>
          </p:cNvPr>
          <p:cNvGrpSpPr/>
          <p:nvPr/>
        </p:nvGrpSpPr>
        <p:grpSpPr>
          <a:xfrm>
            <a:off x="2572100" y="2152638"/>
            <a:ext cx="7047800" cy="3128455"/>
            <a:chOff x="2039640" y="2152638"/>
            <a:chExt cx="7047800" cy="3128455"/>
          </a:xfrm>
        </p:grpSpPr>
        <p:sp>
          <p:nvSpPr>
            <p:cNvPr id="24" name="TextBox 23"/>
            <p:cNvSpPr txBox="1"/>
            <p:nvPr/>
          </p:nvSpPr>
          <p:spPr>
            <a:xfrm>
              <a:off x="6056314" y="2270197"/>
              <a:ext cx="3031126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Reliability</a:t>
              </a:r>
            </a:p>
            <a:p>
              <a:pPr marL="342900" indent="-342900">
                <a:buAutoNum type="arabicPeriod"/>
              </a:pP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  <a:p>
              <a:pPr marL="342900" indent="-342900">
                <a:buAutoNum type="arabicPeriod"/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Performance</a:t>
              </a:r>
            </a:p>
            <a:p>
              <a:pPr marL="342900" indent="-342900">
                <a:buAutoNum type="arabicPeriod"/>
              </a:pP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  <a:p>
              <a:pPr marL="342900" indent="-342900">
                <a:buAutoNum type="arabicPeriod"/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Security</a:t>
              </a:r>
            </a:p>
            <a:p>
              <a:pPr marL="342900" indent="-342900">
                <a:buAutoNum type="arabicPeriod"/>
              </a:pP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  <a:p>
              <a:pPr marL="342900" indent="-342900">
                <a:buAutoNum type="arabicPeriod"/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Optimal Service</a:t>
              </a:r>
            </a:p>
            <a:p>
              <a:pPr marL="342900" indent="-342900">
                <a:buAutoNum type="arabicPeriod"/>
              </a:pP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01222A7-4A9F-4CB1-9216-0391A4B73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9640" y="2152638"/>
              <a:ext cx="3148992" cy="31284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5115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2"/>
          <p:cNvSpPr txBox="1"/>
          <p:nvPr/>
        </p:nvSpPr>
        <p:spPr>
          <a:xfrm>
            <a:off x="3431899" y="1053682"/>
            <a:ext cx="5328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MPSec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이란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?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A9D88966-E2EB-45C1-9961-374D87C12268}"/>
              </a:ext>
            </a:extLst>
          </p:cNvPr>
          <p:cNvGrpSpPr/>
          <p:nvPr/>
        </p:nvGrpSpPr>
        <p:grpSpPr>
          <a:xfrm>
            <a:off x="2572100" y="2152638"/>
            <a:ext cx="7047800" cy="3128455"/>
            <a:chOff x="2039640" y="2152638"/>
            <a:chExt cx="7047800" cy="3128455"/>
          </a:xfrm>
        </p:grpSpPr>
        <p:sp>
          <p:nvSpPr>
            <p:cNvPr id="24" name="TextBox 23"/>
            <p:cNvSpPr txBox="1"/>
            <p:nvPr/>
          </p:nvSpPr>
          <p:spPr>
            <a:xfrm>
              <a:off x="6056314" y="2270197"/>
              <a:ext cx="3031126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Reliability</a:t>
              </a:r>
            </a:p>
            <a:p>
              <a:pPr marL="342900" indent="-342900">
                <a:buAutoNum type="arabicPeriod"/>
              </a:pP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  <a:p>
              <a:pPr marL="342900" indent="-342900">
                <a:buAutoNum type="arabicPeriod"/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Performance</a:t>
              </a:r>
            </a:p>
            <a:p>
              <a:pPr marL="342900" indent="-342900">
                <a:buAutoNum type="arabicPeriod"/>
              </a:pP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  <a:p>
              <a:pPr marL="342900" indent="-342900">
                <a:buAutoNum type="arabicPeriod"/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Security</a:t>
              </a:r>
            </a:p>
            <a:p>
              <a:pPr marL="342900" indent="-342900">
                <a:buAutoNum type="arabicPeriod"/>
              </a:pP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  <a:p>
              <a:pPr marL="342900" indent="-342900">
                <a:buAutoNum type="arabicPeriod"/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Optimal Service</a:t>
              </a:r>
            </a:p>
            <a:p>
              <a:pPr marL="342900" indent="-342900">
                <a:buAutoNum type="arabicPeriod"/>
              </a:pP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  <a:p>
              <a:pPr marL="342900" indent="-342900">
                <a:buAutoNum type="arabicPeriod"/>
              </a:pPr>
              <a:r>
                <a:rPr lang="en-US" altLang="ko-KR" sz="2000" dirty="0">
                  <a:solidFill>
                    <a:srgbClr val="FF0000"/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User Friendly</a:t>
              </a: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C01222A7-4A9F-4CB1-9216-0391A4B73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9640" y="2152638"/>
              <a:ext cx="3148992" cy="31284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5464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31" name="TextBox 12"/>
          <p:cNvSpPr txBox="1"/>
          <p:nvPr/>
        </p:nvSpPr>
        <p:spPr>
          <a:xfrm>
            <a:off x="3431899" y="427523"/>
            <a:ext cx="5328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Use </a:t>
            </a:r>
            <a:r>
              <a:rPr lang="en-US" altLang="ko-KR" sz="4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MPSec</a:t>
            </a:r>
            <a:endParaRPr lang="ko-KR" altLang="en-US" sz="4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AE258F9-B8CE-46C7-863A-94D17F4F4D96}"/>
              </a:ext>
            </a:extLst>
          </p:cNvPr>
          <p:cNvGrpSpPr/>
          <p:nvPr/>
        </p:nvGrpSpPr>
        <p:grpSpPr>
          <a:xfrm>
            <a:off x="8364829" y="3244896"/>
            <a:ext cx="1499565" cy="1214874"/>
            <a:chOff x="8032567" y="4624812"/>
            <a:chExt cx="1092576" cy="885151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AD68EC0-B859-46F4-A270-0F715D7DC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8950" y="4624812"/>
              <a:ext cx="699809" cy="69980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D19E271-0787-4F26-92D2-483603C8F182}"/>
                </a:ext>
              </a:extLst>
            </p:cNvPr>
            <p:cNvSpPr txBox="1"/>
            <p:nvPr/>
          </p:nvSpPr>
          <p:spPr>
            <a:xfrm>
              <a:off x="8032567" y="5308143"/>
              <a:ext cx="1092576" cy="20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Receiver</a:t>
              </a:r>
              <a:endParaRPr lang="ko-KR" altLang="en-US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6522876-F0E1-484F-B213-2AF753CC21E4}"/>
              </a:ext>
            </a:extLst>
          </p:cNvPr>
          <p:cNvSpPr txBox="1"/>
          <p:nvPr/>
        </p:nvSpPr>
        <p:spPr>
          <a:xfrm>
            <a:off x="3483980" y="3588533"/>
            <a:ext cx="14995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Interfaces</a:t>
            </a:r>
            <a:endParaRPr lang="ko-KR" altLang="en-US" sz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45B2A9-E3F0-4BC5-973A-BA623CDCF855}"/>
              </a:ext>
            </a:extLst>
          </p:cNvPr>
          <p:cNvSpPr txBox="1"/>
          <p:nvPr/>
        </p:nvSpPr>
        <p:spPr>
          <a:xfrm>
            <a:off x="7207333" y="2842758"/>
            <a:ext cx="565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Fail</a:t>
            </a:r>
          </a:p>
        </p:txBody>
      </p:sp>
      <p:cxnSp>
        <p:nvCxnSpPr>
          <p:cNvPr id="2051" name="직선 연결선 2050">
            <a:extLst>
              <a:ext uri="{FF2B5EF4-FFF2-40B4-BE49-F238E27FC236}">
                <a16:creationId xmlns:a16="http://schemas.microsoft.com/office/drawing/2014/main" id="{22AACED0-9021-4AFB-9C88-23E0C3F5962E}"/>
              </a:ext>
            </a:extLst>
          </p:cNvPr>
          <p:cNvCxnSpPr>
            <a:cxnSpLocks/>
            <a:stCxn id="16" idx="3"/>
            <a:endCxn id="41" idx="2"/>
          </p:cNvCxnSpPr>
          <p:nvPr/>
        </p:nvCxnSpPr>
        <p:spPr>
          <a:xfrm flipV="1">
            <a:off x="3557634" y="2208296"/>
            <a:ext cx="2555418" cy="154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직선 연결선 2054">
            <a:extLst>
              <a:ext uri="{FF2B5EF4-FFF2-40B4-BE49-F238E27FC236}">
                <a16:creationId xmlns:a16="http://schemas.microsoft.com/office/drawing/2014/main" id="{E770E24E-FC31-40FA-A364-D08DBD2BF733}"/>
              </a:ext>
            </a:extLst>
          </p:cNvPr>
          <p:cNvCxnSpPr>
            <a:cxnSpLocks/>
            <a:stCxn id="41" idx="2"/>
            <a:endCxn id="12" idx="1"/>
          </p:cNvCxnSpPr>
          <p:nvPr/>
        </p:nvCxnSpPr>
        <p:spPr>
          <a:xfrm>
            <a:off x="6113052" y="2208296"/>
            <a:ext cx="2521313" cy="15168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7" name="직선 연결선 2056">
            <a:extLst>
              <a:ext uri="{FF2B5EF4-FFF2-40B4-BE49-F238E27FC236}">
                <a16:creationId xmlns:a16="http://schemas.microsoft.com/office/drawing/2014/main" id="{D0ACDE01-A32F-47BD-B514-0CABD59E7E3F}"/>
              </a:ext>
            </a:extLst>
          </p:cNvPr>
          <p:cNvCxnSpPr>
            <a:cxnSpLocks/>
            <a:stCxn id="16" idx="3"/>
            <a:endCxn id="50" idx="0"/>
          </p:cNvCxnSpPr>
          <p:nvPr/>
        </p:nvCxnSpPr>
        <p:spPr>
          <a:xfrm>
            <a:off x="3557634" y="3750219"/>
            <a:ext cx="2538363" cy="1254421"/>
          </a:xfrm>
          <a:prstGeom prst="line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" name="직선 연결선 2058">
            <a:extLst>
              <a:ext uri="{FF2B5EF4-FFF2-40B4-BE49-F238E27FC236}">
                <a16:creationId xmlns:a16="http://schemas.microsoft.com/office/drawing/2014/main" id="{29A7FC47-2420-4BD1-B40D-690BB8AD6FEB}"/>
              </a:ext>
            </a:extLst>
          </p:cNvPr>
          <p:cNvCxnSpPr>
            <a:cxnSpLocks/>
            <a:stCxn id="50" idx="0"/>
            <a:endCxn id="12" idx="1"/>
          </p:cNvCxnSpPr>
          <p:nvPr/>
        </p:nvCxnSpPr>
        <p:spPr>
          <a:xfrm flipV="1">
            <a:off x="6095997" y="3725141"/>
            <a:ext cx="2538368" cy="1279499"/>
          </a:xfrm>
          <a:prstGeom prst="line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그림 57">
            <a:extLst>
              <a:ext uri="{FF2B5EF4-FFF2-40B4-BE49-F238E27FC236}">
                <a16:creationId xmlns:a16="http://schemas.microsoft.com/office/drawing/2014/main" id="{2990F4F5-80D0-4E74-A729-AC27B9D185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631" y="1682562"/>
            <a:ext cx="926115" cy="926115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80A73D15-86EC-44F0-A5C7-3754A8FAF25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267" y="4484848"/>
            <a:ext cx="926115" cy="926115"/>
          </a:xfrm>
          <a:prstGeom prst="rect">
            <a:avLst/>
          </a:prstGeom>
        </p:spPr>
      </p:pic>
      <p:cxnSp>
        <p:nvCxnSpPr>
          <p:cNvPr id="2067" name="직선 연결선 2066">
            <a:extLst>
              <a:ext uri="{FF2B5EF4-FFF2-40B4-BE49-F238E27FC236}">
                <a16:creationId xmlns:a16="http://schemas.microsoft.com/office/drawing/2014/main" id="{B9F18B4D-43BC-4737-B36C-0E89BFFEBD03}"/>
              </a:ext>
            </a:extLst>
          </p:cNvPr>
          <p:cNvCxnSpPr>
            <a:stCxn id="16" idx="3"/>
          </p:cNvCxnSpPr>
          <p:nvPr/>
        </p:nvCxnSpPr>
        <p:spPr>
          <a:xfrm flipV="1">
            <a:off x="3557634" y="3082565"/>
            <a:ext cx="2518690" cy="6676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9" name="직선 연결선 2068">
            <a:extLst>
              <a:ext uri="{FF2B5EF4-FFF2-40B4-BE49-F238E27FC236}">
                <a16:creationId xmlns:a16="http://schemas.microsoft.com/office/drawing/2014/main" id="{226B86F0-DEB6-41F6-A747-B76FE2F57256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076324" y="3103494"/>
            <a:ext cx="2558041" cy="6216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직선 연결선 2070">
            <a:extLst>
              <a:ext uri="{FF2B5EF4-FFF2-40B4-BE49-F238E27FC236}">
                <a16:creationId xmlns:a16="http://schemas.microsoft.com/office/drawing/2014/main" id="{CC9AAB3B-526E-497A-9A24-370CFFBF49E6}"/>
              </a:ext>
            </a:extLst>
          </p:cNvPr>
          <p:cNvCxnSpPr>
            <a:stCxn id="16" idx="3"/>
          </p:cNvCxnSpPr>
          <p:nvPr/>
        </p:nvCxnSpPr>
        <p:spPr>
          <a:xfrm>
            <a:off x="3557634" y="3750219"/>
            <a:ext cx="2537054" cy="3577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3" name="직선 연결선 2072">
            <a:extLst>
              <a:ext uri="{FF2B5EF4-FFF2-40B4-BE49-F238E27FC236}">
                <a16:creationId xmlns:a16="http://schemas.microsoft.com/office/drawing/2014/main" id="{C00C80A7-F30F-4231-AD5E-526443BA0E85}"/>
              </a:ext>
            </a:extLst>
          </p:cNvPr>
          <p:cNvCxnSpPr>
            <a:cxnSpLocks/>
          </p:cNvCxnSpPr>
          <p:nvPr/>
        </p:nvCxnSpPr>
        <p:spPr>
          <a:xfrm flipV="1">
            <a:off x="6076324" y="3728557"/>
            <a:ext cx="2534276" cy="3833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211EC45A-FFDE-4452-9902-B42CC1FA17BF}"/>
              </a:ext>
            </a:extLst>
          </p:cNvPr>
          <p:cNvGrpSpPr/>
          <p:nvPr/>
        </p:nvGrpSpPr>
        <p:grpSpPr>
          <a:xfrm>
            <a:off x="5219742" y="2573998"/>
            <a:ext cx="1730219" cy="1119538"/>
            <a:chOff x="2587802" y="670975"/>
            <a:chExt cx="1260629" cy="815690"/>
          </a:xfrm>
        </p:grpSpPr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5007094F-1860-4EC4-9B74-736A14208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0734" y="670975"/>
              <a:ext cx="674763" cy="674763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1DDFED17-8601-462D-BD31-2C0DBDEBD1E5}"/>
                </a:ext>
              </a:extLst>
            </p:cNvPr>
            <p:cNvSpPr txBox="1"/>
            <p:nvPr/>
          </p:nvSpPr>
          <p:spPr>
            <a:xfrm>
              <a:off x="2587802" y="1284845"/>
              <a:ext cx="1260629" cy="20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Network</a:t>
              </a:r>
              <a:endPara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</p:grpSp>
      <p:pic>
        <p:nvPicPr>
          <p:cNvPr id="77" name="그림 76">
            <a:extLst>
              <a:ext uri="{FF2B5EF4-FFF2-40B4-BE49-F238E27FC236}">
                <a16:creationId xmlns:a16="http://schemas.microsoft.com/office/drawing/2014/main" id="{C41153AC-310D-4A41-85AE-910D98B50C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930" y="3535136"/>
            <a:ext cx="926115" cy="92611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B4D81458-1BAA-4A29-96E4-3A737BF39573}"/>
              </a:ext>
            </a:extLst>
          </p:cNvPr>
          <p:cNvSpPr txBox="1"/>
          <p:nvPr/>
        </p:nvSpPr>
        <p:spPr>
          <a:xfrm>
            <a:off x="4166555" y="5672294"/>
            <a:ext cx="41220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대체 경로 서비스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Reliability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FE76D021-B01D-4A36-AFD8-15EDAB909E7F}"/>
              </a:ext>
            </a:extLst>
          </p:cNvPr>
          <p:cNvGrpSpPr/>
          <p:nvPr/>
        </p:nvGrpSpPr>
        <p:grpSpPr>
          <a:xfrm rot="2862058">
            <a:off x="7092706" y="2726518"/>
            <a:ext cx="202566" cy="202566"/>
            <a:chOff x="8743790" y="1303311"/>
            <a:chExt cx="202566" cy="202566"/>
          </a:xfrm>
        </p:grpSpPr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89718B56-E867-4F22-9B7C-3BD08EA20A98}"/>
                </a:ext>
              </a:extLst>
            </p:cNvPr>
            <p:cNvCxnSpPr>
              <a:cxnSpLocks/>
            </p:cNvCxnSpPr>
            <p:nvPr/>
          </p:nvCxnSpPr>
          <p:spPr>
            <a:xfrm rot="2584880" flipH="1">
              <a:off x="8750356" y="1303311"/>
              <a:ext cx="189434" cy="20256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515D708D-600A-4B8A-B087-7B39493378FC}"/>
                </a:ext>
              </a:extLst>
            </p:cNvPr>
            <p:cNvCxnSpPr>
              <a:cxnSpLocks/>
            </p:cNvCxnSpPr>
            <p:nvPr/>
          </p:nvCxnSpPr>
          <p:spPr>
            <a:xfrm rot="2584880">
              <a:off x="8743790" y="1309877"/>
              <a:ext cx="202566" cy="18943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BA07590E-043E-40B5-808A-9CCD89D48275}"/>
              </a:ext>
            </a:extLst>
          </p:cNvPr>
          <p:cNvGrpSpPr/>
          <p:nvPr/>
        </p:nvGrpSpPr>
        <p:grpSpPr>
          <a:xfrm rot="2862058">
            <a:off x="7073698" y="3274489"/>
            <a:ext cx="202566" cy="202566"/>
            <a:chOff x="8743790" y="1303311"/>
            <a:chExt cx="202566" cy="202566"/>
          </a:xfrm>
        </p:grpSpPr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F1828D8B-5482-4B7D-8169-97BA2C681443}"/>
                </a:ext>
              </a:extLst>
            </p:cNvPr>
            <p:cNvCxnSpPr>
              <a:cxnSpLocks/>
            </p:cNvCxnSpPr>
            <p:nvPr/>
          </p:nvCxnSpPr>
          <p:spPr>
            <a:xfrm rot="2584880" flipH="1">
              <a:off x="8750356" y="1303311"/>
              <a:ext cx="189434" cy="20256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51BE885A-95F5-49ED-9037-A656950F8410}"/>
                </a:ext>
              </a:extLst>
            </p:cNvPr>
            <p:cNvCxnSpPr>
              <a:cxnSpLocks/>
            </p:cNvCxnSpPr>
            <p:nvPr/>
          </p:nvCxnSpPr>
          <p:spPr>
            <a:xfrm rot="2584880">
              <a:off x="8743790" y="1309877"/>
              <a:ext cx="202566" cy="18943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70F1B4BA-4E84-4921-BF41-19992775833C}"/>
              </a:ext>
            </a:extLst>
          </p:cNvPr>
          <p:cNvGrpSpPr/>
          <p:nvPr/>
        </p:nvGrpSpPr>
        <p:grpSpPr>
          <a:xfrm rot="2862058">
            <a:off x="7067035" y="3849151"/>
            <a:ext cx="202566" cy="202566"/>
            <a:chOff x="8743790" y="1303311"/>
            <a:chExt cx="202566" cy="202566"/>
          </a:xfrm>
        </p:grpSpPr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37078FB3-BCE0-4100-9193-4C5847A6912A}"/>
                </a:ext>
              </a:extLst>
            </p:cNvPr>
            <p:cNvCxnSpPr>
              <a:cxnSpLocks/>
            </p:cNvCxnSpPr>
            <p:nvPr/>
          </p:nvCxnSpPr>
          <p:spPr>
            <a:xfrm rot="2584880" flipH="1">
              <a:off x="8750356" y="1303311"/>
              <a:ext cx="189434" cy="20256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72993B41-C2EF-4D3F-AEE4-443BF3EDC4C4}"/>
                </a:ext>
              </a:extLst>
            </p:cNvPr>
            <p:cNvCxnSpPr>
              <a:cxnSpLocks/>
            </p:cNvCxnSpPr>
            <p:nvPr/>
          </p:nvCxnSpPr>
          <p:spPr>
            <a:xfrm rot="2584880">
              <a:off x="8743790" y="1309877"/>
              <a:ext cx="202566" cy="18943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48B147BD-C86F-4F8C-B6AF-B1213DB0B8A0}"/>
              </a:ext>
            </a:extLst>
          </p:cNvPr>
          <p:cNvSpPr txBox="1"/>
          <p:nvPr/>
        </p:nvSpPr>
        <p:spPr>
          <a:xfrm>
            <a:off x="7181789" y="3410613"/>
            <a:ext cx="565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Fail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54BE5788-22BE-4FD8-A50D-5337C41D1E0C}"/>
              </a:ext>
            </a:extLst>
          </p:cNvPr>
          <p:cNvSpPr txBox="1"/>
          <p:nvPr/>
        </p:nvSpPr>
        <p:spPr>
          <a:xfrm>
            <a:off x="7171113" y="3967070"/>
            <a:ext cx="565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Fail</a:t>
            </a:r>
          </a:p>
        </p:txBody>
      </p: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47431472-D247-4A88-8F43-9E629339720E}"/>
              </a:ext>
            </a:extLst>
          </p:cNvPr>
          <p:cNvGrpSpPr/>
          <p:nvPr/>
        </p:nvGrpSpPr>
        <p:grpSpPr>
          <a:xfrm>
            <a:off x="2327607" y="3269974"/>
            <a:ext cx="1499565" cy="1214874"/>
            <a:chOff x="8032567" y="4624812"/>
            <a:chExt cx="1092576" cy="885151"/>
          </a:xfrm>
        </p:grpSpPr>
        <p:pic>
          <p:nvPicPr>
            <p:cNvPr id="104" name="그림 103">
              <a:extLst>
                <a:ext uri="{FF2B5EF4-FFF2-40B4-BE49-F238E27FC236}">
                  <a16:creationId xmlns:a16="http://schemas.microsoft.com/office/drawing/2014/main" id="{46885CF0-A09A-4908-A5EE-762169963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8950" y="4624812"/>
              <a:ext cx="699809" cy="699808"/>
            </a:xfrm>
            <a:prstGeom prst="rect">
              <a:avLst/>
            </a:prstGeom>
          </p:spPr>
        </p:pic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0423AD6E-21D1-4044-8512-C8812BEBE843}"/>
                </a:ext>
              </a:extLst>
            </p:cNvPr>
            <p:cNvSpPr txBox="1"/>
            <p:nvPr/>
          </p:nvSpPr>
          <p:spPr>
            <a:xfrm>
              <a:off x="8032567" y="5308143"/>
              <a:ext cx="1092576" cy="20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Sender</a:t>
              </a:r>
              <a:endParaRPr lang="ko-KR" altLang="en-US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437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8F7A4C9C-7FAD-4C84-B382-8B72F6605DF8}"/>
              </a:ext>
            </a:extLst>
          </p:cNvPr>
          <p:cNvSpPr/>
          <p:nvPr/>
        </p:nvSpPr>
        <p:spPr>
          <a:xfrm>
            <a:off x="7706102" y="3244896"/>
            <a:ext cx="926115" cy="926115"/>
          </a:xfrm>
          <a:prstGeom prst="ellipse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31" name="TextBox 12"/>
          <p:cNvSpPr txBox="1"/>
          <p:nvPr/>
        </p:nvSpPr>
        <p:spPr>
          <a:xfrm>
            <a:off x="3431899" y="427523"/>
            <a:ext cx="5328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Use </a:t>
            </a:r>
            <a:r>
              <a:rPr lang="en-US" altLang="ko-KR" sz="4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MPSec</a:t>
            </a:r>
            <a:endParaRPr lang="ko-KR" altLang="en-US" sz="4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AE258F9-B8CE-46C7-863A-94D17F4F4D96}"/>
              </a:ext>
            </a:extLst>
          </p:cNvPr>
          <p:cNvGrpSpPr/>
          <p:nvPr/>
        </p:nvGrpSpPr>
        <p:grpSpPr>
          <a:xfrm>
            <a:off x="8364829" y="3244896"/>
            <a:ext cx="1499565" cy="1214874"/>
            <a:chOff x="8032567" y="4624812"/>
            <a:chExt cx="1092576" cy="885151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AD68EC0-B859-46F4-A270-0F715D7DC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8950" y="4624812"/>
              <a:ext cx="699809" cy="69980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D19E271-0787-4F26-92D2-483603C8F182}"/>
                </a:ext>
              </a:extLst>
            </p:cNvPr>
            <p:cNvSpPr txBox="1"/>
            <p:nvPr/>
          </p:nvSpPr>
          <p:spPr>
            <a:xfrm>
              <a:off x="8032567" y="5308143"/>
              <a:ext cx="1092576" cy="20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Receiver</a:t>
              </a:r>
              <a:endParaRPr lang="ko-KR" altLang="en-US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F234E9A-0931-45C2-88C2-3AA1F0E90329}"/>
              </a:ext>
            </a:extLst>
          </p:cNvPr>
          <p:cNvGrpSpPr/>
          <p:nvPr/>
        </p:nvGrpSpPr>
        <p:grpSpPr>
          <a:xfrm>
            <a:off x="2327607" y="3269974"/>
            <a:ext cx="1499565" cy="1214874"/>
            <a:chOff x="8032567" y="4624812"/>
            <a:chExt cx="1092576" cy="885151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3234F5ED-4BBF-496B-8F4C-1AB7611C8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8950" y="4624812"/>
              <a:ext cx="699809" cy="699808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B8B56B6-28B0-4BB2-B427-CFE11257EB71}"/>
                </a:ext>
              </a:extLst>
            </p:cNvPr>
            <p:cNvSpPr txBox="1"/>
            <p:nvPr/>
          </p:nvSpPr>
          <p:spPr>
            <a:xfrm>
              <a:off x="8032567" y="5308143"/>
              <a:ext cx="1092576" cy="20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Sender</a:t>
              </a:r>
              <a:endParaRPr lang="ko-KR" altLang="en-US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6522876-F0E1-484F-B213-2AF753CC21E4}"/>
              </a:ext>
            </a:extLst>
          </p:cNvPr>
          <p:cNvSpPr txBox="1"/>
          <p:nvPr/>
        </p:nvSpPr>
        <p:spPr>
          <a:xfrm>
            <a:off x="4386751" y="2971608"/>
            <a:ext cx="5649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10M</a:t>
            </a:r>
            <a:endParaRPr lang="ko-KR" altLang="en-US" sz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051" name="직선 연결선 2050">
            <a:extLst>
              <a:ext uri="{FF2B5EF4-FFF2-40B4-BE49-F238E27FC236}">
                <a16:creationId xmlns:a16="http://schemas.microsoft.com/office/drawing/2014/main" id="{22AACED0-9021-4AFB-9C88-23E0C3F5962E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3557634" y="2208296"/>
            <a:ext cx="2555418" cy="154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직선 연결선 2054">
            <a:extLst>
              <a:ext uri="{FF2B5EF4-FFF2-40B4-BE49-F238E27FC236}">
                <a16:creationId xmlns:a16="http://schemas.microsoft.com/office/drawing/2014/main" id="{E770E24E-FC31-40FA-A364-D08DBD2BF733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113052" y="2208296"/>
            <a:ext cx="2521313" cy="15168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7" name="직선 연결선 2056">
            <a:extLst>
              <a:ext uri="{FF2B5EF4-FFF2-40B4-BE49-F238E27FC236}">
                <a16:creationId xmlns:a16="http://schemas.microsoft.com/office/drawing/2014/main" id="{D0ACDE01-A32F-47BD-B514-0CABD59E7E3F}"/>
              </a:ext>
            </a:extLst>
          </p:cNvPr>
          <p:cNvCxnSpPr>
            <a:cxnSpLocks/>
            <a:stCxn id="16" idx="3"/>
            <a:endCxn id="50" idx="0"/>
          </p:cNvCxnSpPr>
          <p:nvPr/>
        </p:nvCxnSpPr>
        <p:spPr>
          <a:xfrm>
            <a:off x="3557634" y="3750219"/>
            <a:ext cx="2538363" cy="1254421"/>
          </a:xfrm>
          <a:prstGeom prst="line">
            <a:avLst/>
          </a:prstGeom>
          <a:ln w="12700">
            <a:solidFill>
              <a:srgbClr val="84B4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" name="직선 연결선 2058">
            <a:extLst>
              <a:ext uri="{FF2B5EF4-FFF2-40B4-BE49-F238E27FC236}">
                <a16:creationId xmlns:a16="http://schemas.microsoft.com/office/drawing/2014/main" id="{29A7FC47-2420-4BD1-B40D-690BB8AD6FEB}"/>
              </a:ext>
            </a:extLst>
          </p:cNvPr>
          <p:cNvCxnSpPr>
            <a:cxnSpLocks/>
            <a:stCxn id="50" idx="0"/>
            <a:endCxn id="12" idx="1"/>
          </p:cNvCxnSpPr>
          <p:nvPr/>
        </p:nvCxnSpPr>
        <p:spPr>
          <a:xfrm flipV="1">
            <a:off x="6095997" y="3725141"/>
            <a:ext cx="2538368" cy="1279499"/>
          </a:xfrm>
          <a:prstGeom prst="line">
            <a:avLst/>
          </a:prstGeom>
          <a:ln w="12700">
            <a:solidFill>
              <a:srgbClr val="84B4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그림 57">
            <a:extLst>
              <a:ext uri="{FF2B5EF4-FFF2-40B4-BE49-F238E27FC236}">
                <a16:creationId xmlns:a16="http://schemas.microsoft.com/office/drawing/2014/main" id="{2990F4F5-80D0-4E74-A729-AC27B9D185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631" y="1682562"/>
            <a:ext cx="926115" cy="926115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80A73D15-86EC-44F0-A5C7-3754A8FAF25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267" y="4484848"/>
            <a:ext cx="926115" cy="926115"/>
          </a:xfrm>
          <a:prstGeom prst="rect">
            <a:avLst/>
          </a:prstGeom>
        </p:spPr>
      </p:pic>
      <p:cxnSp>
        <p:nvCxnSpPr>
          <p:cNvPr id="2067" name="직선 연결선 2066">
            <a:extLst>
              <a:ext uri="{FF2B5EF4-FFF2-40B4-BE49-F238E27FC236}">
                <a16:creationId xmlns:a16="http://schemas.microsoft.com/office/drawing/2014/main" id="{B9F18B4D-43BC-4737-B36C-0E89BFFEBD03}"/>
              </a:ext>
            </a:extLst>
          </p:cNvPr>
          <p:cNvCxnSpPr>
            <a:stCxn id="16" idx="3"/>
          </p:cNvCxnSpPr>
          <p:nvPr/>
        </p:nvCxnSpPr>
        <p:spPr>
          <a:xfrm flipV="1">
            <a:off x="3557634" y="3082565"/>
            <a:ext cx="2518690" cy="6676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9" name="직선 연결선 2068">
            <a:extLst>
              <a:ext uri="{FF2B5EF4-FFF2-40B4-BE49-F238E27FC236}">
                <a16:creationId xmlns:a16="http://schemas.microsoft.com/office/drawing/2014/main" id="{226B86F0-DEB6-41F6-A747-B76FE2F57256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076324" y="3103494"/>
            <a:ext cx="2558041" cy="6216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직선 연결선 2070">
            <a:extLst>
              <a:ext uri="{FF2B5EF4-FFF2-40B4-BE49-F238E27FC236}">
                <a16:creationId xmlns:a16="http://schemas.microsoft.com/office/drawing/2014/main" id="{CC9AAB3B-526E-497A-9A24-370CFFBF49E6}"/>
              </a:ext>
            </a:extLst>
          </p:cNvPr>
          <p:cNvCxnSpPr>
            <a:stCxn id="16" idx="3"/>
          </p:cNvCxnSpPr>
          <p:nvPr/>
        </p:nvCxnSpPr>
        <p:spPr>
          <a:xfrm>
            <a:off x="3557634" y="3750219"/>
            <a:ext cx="2537054" cy="3577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3" name="직선 연결선 2072">
            <a:extLst>
              <a:ext uri="{FF2B5EF4-FFF2-40B4-BE49-F238E27FC236}">
                <a16:creationId xmlns:a16="http://schemas.microsoft.com/office/drawing/2014/main" id="{C00C80A7-F30F-4231-AD5E-526443BA0E85}"/>
              </a:ext>
            </a:extLst>
          </p:cNvPr>
          <p:cNvCxnSpPr>
            <a:cxnSpLocks/>
          </p:cNvCxnSpPr>
          <p:nvPr/>
        </p:nvCxnSpPr>
        <p:spPr>
          <a:xfrm flipV="1">
            <a:off x="6076324" y="3728557"/>
            <a:ext cx="2534276" cy="3833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211EC45A-FFDE-4452-9902-B42CC1FA17BF}"/>
              </a:ext>
            </a:extLst>
          </p:cNvPr>
          <p:cNvGrpSpPr/>
          <p:nvPr/>
        </p:nvGrpSpPr>
        <p:grpSpPr>
          <a:xfrm>
            <a:off x="5219742" y="2573998"/>
            <a:ext cx="1730219" cy="1119538"/>
            <a:chOff x="2587802" y="670975"/>
            <a:chExt cx="1260629" cy="815690"/>
          </a:xfrm>
        </p:grpSpPr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5007094F-1860-4EC4-9B74-736A14208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0734" y="670975"/>
              <a:ext cx="674763" cy="674763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1DDFED17-8601-462D-BD31-2C0DBDEBD1E5}"/>
                </a:ext>
              </a:extLst>
            </p:cNvPr>
            <p:cNvSpPr txBox="1"/>
            <p:nvPr/>
          </p:nvSpPr>
          <p:spPr>
            <a:xfrm>
              <a:off x="2587802" y="1284845"/>
              <a:ext cx="1260629" cy="20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Network</a:t>
              </a:r>
              <a:endPara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</p:grpSp>
      <p:pic>
        <p:nvPicPr>
          <p:cNvPr id="77" name="그림 76">
            <a:extLst>
              <a:ext uri="{FF2B5EF4-FFF2-40B4-BE49-F238E27FC236}">
                <a16:creationId xmlns:a16="http://schemas.microsoft.com/office/drawing/2014/main" id="{C41153AC-310D-4A41-85AE-910D98B50C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930" y="3535136"/>
            <a:ext cx="926115" cy="92611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B4D81458-1BAA-4A29-96E4-3A737BF39573}"/>
              </a:ext>
            </a:extLst>
          </p:cNvPr>
          <p:cNvSpPr txBox="1"/>
          <p:nvPr/>
        </p:nvSpPr>
        <p:spPr>
          <a:xfrm>
            <a:off x="3771416" y="5672294"/>
            <a:ext cx="46491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다중 경로 서비스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Performance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6B828E6-4E6A-4D8A-8680-689E1A09DA19}"/>
              </a:ext>
            </a:extLst>
          </p:cNvPr>
          <p:cNvSpPr txBox="1"/>
          <p:nvPr/>
        </p:nvSpPr>
        <p:spPr>
          <a:xfrm>
            <a:off x="4386751" y="3353872"/>
            <a:ext cx="5649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10M</a:t>
            </a:r>
            <a:endParaRPr lang="ko-KR" altLang="en-US" sz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EF16897-6B61-4C11-9C25-30CC6F8DC69F}"/>
              </a:ext>
            </a:extLst>
          </p:cNvPr>
          <p:cNvSpPr txBox="1"/>
          <p:nvPr/>
        </p:nvSpPr>
        <p:spPr>
          <a:xfrm>
            <a:off x="4396671" y="3768334"/>
            <a:ext cx="5649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10M</a:t>
            </a:r>
            <a:endParaRPr lang="ko-KR" altLang="en-US" sz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D9F6131-2BAC-4622-ACC8-2B6F2E34754C}"/>
              </a:ext>
            </a:extLst>
          </p:cNvPr>
          <p:cNvSpPr txBox="1"/>
          <p:nvPr/>
        </p:nvSpPr>
        <p:spPr>
          <a:xfrm>
            <a:off x="4399264" y="4195826"/>
            <a:ext cx="5649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10M</a:t>
            </a:r>
            <a:endParaRPr lang="ko-KR" altLang="en-US" sz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4036C87-4DC9-450D-93DB-CEC825F06DCD}"/>
              </a:ext>
            </a:extLst>
          </p:cNvPr>
          <p:cNvSpPr txBox="1"/>
          <p:nvPr/>
        </p:nvSpPr>
        <p:spPr>
          <a:xfrm>
            <a:off x="7721248" y="3584379"/>
            <a:ext cx="926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X&lt;=40M</a:t>
            </a:r>
            <a:endParaRPr lang="ko-KR" altLang="en-US" sz="1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716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18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31" name="TextBox 12"/>
          <p:cNvSpPr txBox="1"/>
          <p:nvPr/>
        </p:nvSpPr>
        <p:spPr>
          <a:xfrm>
            <a:off x="3431899" y="427523"/>
            <a:ext cx="5328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Use </a:t>
            </a:r>
            <a:r>
              <a:rPr lang="en-US" altLang="ko-KR" sz="4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MPSec</a:t>
            </a:r>
            <a:endParaRPr lang="ko-KR" altLang="en-US" sz="4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AE258F9-B8CE-46C7-863A-94D17F4F4D96}"/>
              </a:ext>
            </a:extLst>
          </p:cNvPr>
          <p:cNvGrpSpPr/>
          <p:nvPr/>
        </p:nvGrpSpPr>
        <p:grpSpPr>
          <a:xfrm>
            <a:off x="8364829" y="3244896"/>
            <a:ext cx="1499565" cy="1214874"/>
            <a:chOff x="8032567" y="4624812"/>
            <a:chExt cx="1092576" cy="885151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AD68EC0-B859-46F4-A270-0F715D7DC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8950" y="4624812"/>
              <a:ext cx="699809" cy="69980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D19E271-0787-4F26-92D2-483603C8F182}"/>
                </a:ext>
              </a:extLst>
            </p:cNvPr>
            <p:cNvSpPr txBox="1"/>
            <p:nvPr/>
          </p:nvSpPr>
          <p:spPr>
            <a:xfrm>
              <a:off x="8032567" y="5308143"/>
              <a:ext cx="1092576" cy="20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Receiver</a:t>
              </a:r>
              <a:endParaRPr lang="ko-KR" altLang="en-US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F234E9A-0931-45C2-88C2-3AA1F0E90329}"/>
              </a:ext>
            </a:extLst>
          </p:cNvPr>
          <p:cNvGrpSpPr/>
          <p:nvPr/>
        </p:nvGrpSpPr>
        <p:grpSpPr>
          <a:xfrm>
            <a:off x="2327607" y="3269974"/>
            <a:ext cx="1499565" cy="1214874"/>
            <a:chOff x="8032567" y="4624812"/>
            <a:chExt cx="1092576" cy="885151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3234F5ED-4BBF-496B-8F4C-1AB7611C8D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28950" y="4624812"/>
              <a:ext cx="699809" cy="699808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B8B56B6-28B0-4BB2-B427-CFE11257EB71}"/>
                </a:ext>
              </a:extLst>
            </p:cNvPr>
            <p:cNvSpPr txBox="1"/>
            <p:nvPr/>
          </p:nvSpPr>
          <p:spPr>
            <a:xfrm>
              <a:off x="8032567" y="5308143"/>
              <a:ext cx="1092576" cy="20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Sender</a:t>
              </a:r>
              <a:endParaRPr lang="ko-KR" altLang="en-US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6522876-F0E1-484F-B213-2AF753CC21E4}"/>
              </a:ext>
            </a:extLst>
          </p:cNvPr>
          <p:cNvSpPr txBox="1"/>
          <p:nvPr/>
        </p:nvSpPr>
        <p:spPr>
          <a:xfrm>
            <a:off x="3483980" y="3588533"/>
            <a:ext cx="14995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Interfaces</a:t>
            </a:r>
            <a:endParaRPr lang="ko-KR" altLang="en-US" sz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2051" name="직선 연결선 2050">
            <a:extLst>
              <a:ext uri="{FF2B5EF4-FFF2-40B4-BE49-F238E27FC236}">
                <a16:creationId xmlns:a16="http://schemas.microsoft.com/office/drawing/2014/main" id="{22AACED0-9021-4AFB-9C88-23E0C3F5962E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3557634" y="2208296"/>
            <a:ext cx="2555418" cy="154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직선 연결선 2054">
            <a:extLst>
              <a:ext uri="{FF2B5EF4-FFF2-40B4-BE49-F238E27FC236}">
                <a16:creationId xmlns:a16="http://schemas.microsoft.com/office/drawing/2014/main" id="{E770E24E-FC31-40FA-A364-D08DBD2BF733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113052" y="2208296"/>
            <a:ext cx="2521313" cy="15168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7" name="직선 연결선 2056">
            <a:extLst>
              <a:ext uri="{FF2B5EF4-FFF2-40B4-BE49-F238E27FC236}">
                <a16:creationId xmlns:a16="http://schemas.microsoft.com/office/drawing/2014/main" id="{D0ACDE01-A32F-47BD-B514-0CABD59E7E3F}"/>
              </a:ext>
            </a:extLst>
          </p:cNvPr>
          <p:cNvCxnSpPr>
            <a:cxnSpLocks/>
            <a:stCxn id="16" idx="3"/>
            <a:endCxn id="50" idx="0"/>
          </p:cNvCxnSpPr>
          <p:nvPr/>
        </p:nvCxnSpPr>
        <p:spPr>
          <a:xfrm>
            <a:off x="3557634" y="3750219"/>
            <a:ext cx="2538363" cy="1254421"/>
          </a:xfrm>
          <a:prstGeom prst="line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" name="직선 연결선 2058">
            <a:extLst>
              <a:ext uri="{FF2B5EF4-FFF2-40B4-BE49-F238E27FC236}">
                <a16:creationId xmlns:a16="http://schemas.microsoft.com/office/drawing/2014/main" id="{29A7FC47-2420-4BD1-B40D-690BB8AD6FEB}"/>
              </a:ext>
            </a:extLst>
          </p:cNvPr>
          <p:cNvCxnSpPr>
            <a:cxnSpLocks/>
            <a:stCxn id="50" idx="0"/>
            <a:endCxn id="12" idx="1"/>
          </p:cNvCxnSpPr>
          <p:nvPr/>
        </p:nvCxnSpPr>
        <p:spPr>
          <a:xfrm flipV="1">
            <a:off x="6095997" y="3725141"/>
            <a:ext cx="2538368" cy="1279499"/>
          </a:xfrm>
          <a:prstGeom prst="line">
            <a:avLst/>
          </a:prstGeom>
          <a:ln w="571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그림 57">
            <a:extLst>
              <a:ext uri="{FF2B5EF4-FFF2-40B4-BE49-F238E27FC236}">
                <a16:creationId xmlns:a16="http://schemas.microsoft.com/office/drawing/2014/main" id="{2990F4F5-80D0-4E74-A729-AC27B9D185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631" y="1682562"/>
            <a:ext cx="926115" cy="926115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80A73D15-86EC-44F0-A5C7-3754A8FAF25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267" y="4484848"/>
            <a:ext cx="926115" cy="926115"/>
          </a:xfrm>
          <a:prstGeom prst="rect">
            <a:avLst/>
          </a:prstGeom>
        </p:spPr>
      </p:pic>
      <p:cxnSp>
        <p:nvCxnSpPr>
          <p:cNvPr id="2067" name="직선 연결선 2066">
            <a:extLst>
              <a:ext uri="{FF2B5EF4-FFF2-40B4-BE49-F238E27FC236}">
                <a16:creationId xmlns:a16="http://schemas.microsoft.com/office/drawing/2014/main" id="{B9F18B4D-43BC-4737-B36C-0E89BFFEBD03}"/>
              </a:ext>
            </a:extLst>
          </p:cNvPr>
          <p:cNvCxnSpPr>
            <a:stCxn id="16" idx="3"/>
          </p:cNvCxnSpPr>
          <p:nvPr/>
        </p:nvCxnSpPr>
        <p:spPr>
          <a:xfrm flipV="1">
            <a:off x="3557634" y="3082565"/>
            <a:ext cx="2518690" cy="6676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9" name="직선 연결선 2068">
            <a:extLst>
              <a:ext uri="{FF2B5EF4-FFF2-40B4-BE49-F238E27FC236}">
                <a16:creationId xmlns:a16="http://schemas.microsoft.com/office/drawing/2014/main" id="{226B86F0-DEB6-41F6-A747-B76FE2F57256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6076324" y="3103494"/>
            <a:ext cx="2558041" cy="6216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1" name="직선 연결선 2070">
            <a:extLst>
              <a:ext uri="{FF2B5EF4-FFF2-40B4-BE49-F238E27FC236}">
                <a16:creationId xmlns:a16="http://schemas.microsoft.com/office/drawing/2014/main" id="{CC9AAB3B-526E-497A-9A24-370CFFBF49E6}"/>
              </a:ext>
            </a:extLst>
          </p:cNvPr>
          <p:cNvCxnSpPr>
            <a:stCxn id="16" idx="3"/>
          </p:cNvCxnSpPr>
          <p:nvPr/>
        </p:nvCxnSpPr>
        <p:spPr>
          <a:xfrm>
            <a:off x="3557634" y="3750219"/>
            <a:ext cx="2537054" cy="3577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3" name="직선 연결선 2072">
            <a:extLst>
              <a:ext uri="{FF2B5EF4-FFF2-40B4-BE49-F238E27FC236}">
                <a16:creationId xmlns:a16="http://schemas.microsoft.com/office/drawing/2014/main" id="{C00C80A7-F30F-4231-AD5E-526443BA0E85}"/>
              </a:ext>
            </a:extLst>
          </p:cNvPr>
          <p:cNvCxnSpPr>
            <a:cxnSpLocks/>
          </p:cNvCxnSpPr>
          <p:nvPr/>
        </p:nvCxnSpPr>
        <p:spPr>
          <a:xfrm flipV="1">
            <a:off x="6076324" y="3728557"/>
            <a:ext cx="2534276" cy="3833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211EC45A-FFDE-4452-9902-B42CC1FA17BF}"/>
              </a:ext>
            </a:extLst>
          </p:cNvPr>
          <p:cNvGrpSpPr/>
          <p:nvPr/>
        </p:nvGrpSpPr>
        <p:grpSpPr>
          <a:xfrm>
            <a:off x="5219742" y="2573998"/>
            <a:ext cx="1730219" cy="1119538"/>
            <a:chOff x="2587802" y="670975"/>
            <a:chExt cx="1260629" cy="815690"/>
          </a:xfrm>
        </p:grpSpPr>
        <p:pic>
          <p:nvPicPr>
            <p:cNvPr id="74" name="그림 73">
              <a:extLst>
                <a:ext uri="{FF2B5EF4-FFF2-40B4-BE49-F238E27FC236}">
                  <a16:creationId xmlns:a16="http://schemas.microsoft.com/office/drawing/2014/main" id="{5007094F-1860-4EC4-9B74-736A14208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0734" y="670975"/>
              <a:ext cx="674763" cy="674763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1DDFED17-8601-462D-BD31-2C0DBDEBD1E5}"/>
                </a:ext>
              </a:extLst>
            </p:cNvPr>
            <p:cNvSpPr txBox="1"/>
            <p:nvPr/>
          </p:nvSpPr>
          <p:spPr>
            <a:xfrm>
              <a:off x="2587802" y="1284845"/>
              <a:ext cx="1260629" cy="201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Network</a:t>
              </a:r>
              <a:endParaRPr lang="ko-KR" altLang="en-US" sz="1200" dirty="0"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</p:grpSp>
      <p:pic>
        <p:nvPicPr>
          <p:cNvPr id="77" name="그림 76">
            <a:extLst>
              <a:ext uri="{FF2B5EF4-FFF2-40B4-BE49-F238E27FC236}">
                <a16:creationId xmlns:a16="http://schemas.microsoft.com/office/drawing/2014/main" id="{C41153AC-310D-4A41-85AE-910D98B50C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930" y="3535136"/>
            <a:ext cx="926115" cy="926115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B4D81458-1BAA-4A29-96E4-3A737BF39573}"/>
              </a:ext>
            </a:extLst>
          </p:cNvPr>
          <p:cNvSpPr txBox="1"/>
          <p:nvPr/>
        </p:nvSpPr>
        <p:spPr>
          <a:xfrm>
            <a:off x="4011060" y="5672294"/>
            <a:ext cx="41698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Packet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보안 서비스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Security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9" name="Rectangle 3">
            <a:extLst>
              <a:ext uri="{FF2B5EF4-FFF2-40B4-BE49-F238E27FC236}">
                <a16:creationId xmlns:a16="http://schemas.microsoft.com/office/drawing/2014/main" id="{25A13ADB-838A-4865-8E74-5F3D56430096}"/>
              </a:ext>
            </a:extLst>
          </p:cNvPr>
          <p:cNvSpPr/>
          <p:nvPr/>
        </p:nvSpPr>
        <p:spPr>
          <a:xfrm>
            <a:off x="3837786" y="1692175"/>
            <a:ext cx="4546195" cy="3736153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DA9CDF8-A94D-4168-9D98-BFBC9DD2AD49}"/>
              </a:ext>
            </a:extLst>
          </p:cNvPr>
          <p:cNvSpPr txBox="1"/>
          <p:nvPr/>
        </p:nvSpPr>
        <p:spPr>
          <a:xfrm>
            <a:off x="3404237" y="3822067"/>
            <a:ext cx="14995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Lock</a:t>
            </a:r>
            <a:endParaRPr lang="en-US" altLang="ko-KR" sz="6000" dirty="0">
              <a:solidFill>
                <a:schemeClr val="bg1"/>
              </a:solidFill>
              <a:latin typeface="나눔스퀘어" pitchFamily="50" charset="-127"/>
              <a:ea typeface="나눔스퀘어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179544D-64E0-4804-B87F-DEDA9D91FCBA}"/>
              </a:ext>
            </a:extLst>
          </p:cNvPr>
          <p:cNvSpPr txBox="1"/>
          <p:nvPr/>
        </p:nvSpPr>
        <p:spPr>
          <a:xfrm>
            <a:off x="7237283" y="3862653"/>
            <a:ext cx="14995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Unlock</a:t>
            </a:r>
            <a:endParaRPr lang="en-US" altLang="ko-KR" sz="6000" dirty="0">
              <a:solidFill>
                <a:schemeClr val="bg1"/>
              </a:solidFill>
              <a:latin typeface="나눔스퀘어" pitchFamily="50" charset="-127"/>
              <a:ea typeface="나눔스퀘어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3B43A70-54B3-401B-9F8A-72FA201B83B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758321" y="3421977"/>
            <a:ext cx="471536" cy="47153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2231253-1BEE-4C19-BE65-3878CBE64F3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851" y="3380475"/>
            <a:ext cx="480962" cy="48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71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31" name="TextBox 12"/>
          <p:cNvSpPr txBox="1"/>
          <p:nvPr/>
        </p:nvSpPr>
        <p:spPr>
          <a:xfrm>
            <a:off x="3431899" y="427523"/>
            <a:ext cx="5328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Use </a:t>
            </a:r>
            <a:r>
              <a:rPr lang="en-US" altLang="ko-KR" sz="4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MPSec</a:t>
            </a:r>
            <a:endParaRPr lang="ko-KR" altLang="en-US" sz="4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4D81458-1BAA-4A29-96E4-3A737BF39573}"/>
              </a:ext>
            </a:extLst>
          </p:cNvPr>
          <p:cNvSpPr txBox="1"/>
          <p:nvPr/>
        </p:nvSpPr>
        <p:spPr>
          <a:xfrm>
            <a:off x="4011060" y="5672294"/>
            <a:ext cx="416988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Dashboard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를 통한 가시화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Optimal Service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DD2FF07-7088-4A13-89A6-9687C00815F2}"/>
              </a:ext>
            </a:extLst>
          </p:cNvPr>
          <p:cNvGrpSpPr/>
          <p:nvPr/>
        </p:nvGrpSpPr>
        <p:grpSpPr>
          <a:xfrm>
            <a:off x="2260908" y="1696824"/>
            <a:ext cx="7670185" cy="3625603"/>
            <a:chOff x="2260908" y="1696824"/>
            <a:chExt cx="7670185" cy="3625603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9DA653B-32F2-4253-99C8-15D128E80298}"/>
                </a:ext>
              </a:extLst>
            </p:cNvPr>
            <p:cNvGrpSpPr/>
            <p:nvPr/>
          </p:nvGrpSpPr>
          <p:grpSpPr>
            <a:xfrm>
              <a:off x="2260908" y="1696824"/>
              <a:ext cx="7670185" cy="3625603"/>
              <a:chOff x="1832034" y="1828800"/>
              <a:chExt cx="7670185" cy="3625603"/>
            </a:xfrm>
          </p:grpSpPr>
          <p:grpSp>
            <p:nvGrpSpPr>
              <p:cNvPr id="3" name="그룹 2">
                <a:extLst>
                  <a:ext uri="{FF2B5EF4-FFF2-40B4-BE49-F238E27FC236}">
                    <a16:creationId xmlns:a16="http://schemas.microsoft.com/office/drawing/2014/main" id="{C20D0B46-FE16-4CD2-9FED-1A3B53FFB9C1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832034" y="2634311"/>
                <a:ext cx="4072379" cy="2014580"/>
                <a:chOff x="386499" y="1386421"/>
                <a:chExt cx="7536787" cy="3728401"/>
              </a:xfrm>
            </p:grpSpPr>
            <p:grpSp>
              <p:nvGrpSpPr>
                <p:cNvPr id="2" name="그룹 1">
                  <a:extLst>
                    <a:ext uri="{FF2B5EF4-FFF2-40B4-BE49-F238E27FC236}">
                      <a16:creationId xmlns:a16="http://schemas.microsoft.com/office/drawing/2014/main" id="{FAE258F9-B8CE-46C7-863A-94D17F4F4D96}"/>
                    </a:ext>
                  </a:extLst>
                </p:cNvPr>
                <p:cNvGrpSpPr/>
                <p:nvPr/>
              </p:nvGrpSpPr>
              <p:grpSpPr>
                <a:xfrm>
                  <a:off x="6423721" y="2948761"/>
                  <a:ext cx="1499565" cy="1365081"/>
                  <a:chOff x="8032567" y="4624812"/>
                  <a:chExt cx="1092576" cy="994590"/>
                </a:xfrm>
              </p:grpSpPr>
              <p:pic>
                <p:nvPicPr>
                  <p:cNvPr id="12" name="그림 11">
                    <a:extLst>
                      <a:ext uri="{FF2B5EF4-FFF2-40B4-BE49-F238E27FC236}">
                        <a16:creationId xmlns:a16="http://schemas.microsoft.com/office/drawing/2014/main" id="{8AD68EC0-B859-46F4-A270-0F715D7DC8B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228950" y="4624812"/>
                    <a:ext cx="699809" cy="699808"/>
                  </a:xfrm>
                  <a:prstGeom prst="rect">
                    <a:avLst/>
                  </a:prstGeom>
                </p:spPr>
              </p:pic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3D19E271-0787-4F26-92D2-483603C8F182}"/>
                      </a:ext>
                    </a:extLst>
                  </p:cNvPr>
                  <p:cNvSpPr txBox="1"/>
                  <p:nvPr/>
                </p:nvSpPr>
                <p:spPr>
                  <a:xfrm>
                    <a:off x="8032567" y="5308144"/>
                    <a:ext cx="1092576" cy="31125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9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rPr>
                      <a:t>Receiver</a:t>
                    </a:r>
                    <a:endParaRPr lang="ko-KR" altLang="en-US" sz="900" dirty="0">
                      <a:latin typeface="나눔스퀘어라운드 ExtraBold" panose="020B0600000101010101" pitchFamily="50" charset="-127"/>
                      <a:ea typeface="나눔스퀘어라운드 ExtraBold" panose="020B0600000101010101" pitchFamily="50" charset="-127"/>
                    </a:endParaRPr>
                  </a:p>
                </p:txBody>
              </p:sp>
            </p:grpSp>
            <p:grpSp>
              <p:nvGrpSpPr>
                <p:cNvPr id="15" name="그룹 14">
                  <a:extLst>
                    <a:ext uri="{FF2B5EF4-FFF2-40B4-BE49-F238E27FC236}">
                      <a16:creationId xmlns:a16="http://schemas.microsoft.com/office/drawing/2014/main" id="{7F234E9A-0931-45C2-88C2-3AA1F0E90329}"/>
                    </a:ext>
                  </a:extLst>
                </p:cNvPr>
                <p:cNvGrpSpPr/>
                <p:nvPr/>
              </p:nvGrpSpPr>
              <p:grpSpPr>
                <a:xfrm>
                  <a:off x="386499" y="2973839"/>
                  <a:ext cx="1499565" cy="1365081"/>
                  <a:chOff x="8032567" y="4624812"/>
                  <a:chExt cx="1092576" cy="994590"/>
                </a:xfrm>
              </p:grpSpPr>
              <p:pic>
                <p:nvPicPr>
                  <p:cNvPr id="16" name="그림 15">
                    <a:extLst>
                      <a:ext uri="{FF2B5EF4-FFF2-40B4-BE49-F238E27FC236}">
                        <a16:creationId xmlns:a16="http://schemas.microsoft.com/office/drawing/2014/main" id="{3234F5ED-4BBF-496B-8F4C-1AB7611C8DB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228950" y="4624812"/>
                    <a:ext cx="699809" cy="699808"/>
                  </a:xfrm>
                  <a:prstGeom prst="rect">
                    <a:avLst/>
                  </a:prstGeom>
                </p:spPr>
              </p:pic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7B8B56B6-28B0-4BB2-B427-CFE11257EB71}"/>
                      </a:ext>
                    </a:extLst>
                  </p:cNvPr>
                  <p:cNvSpPr txBox="1"/>
                  <p:nvPr/>
                </p:nvSpPr>
                <p:spPr>
                  <a:xfrm>
                    <a:off x="8032567" y="5308144"/>
                    <a:ext cx="1092576" cy="31125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9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rPr>
                      <a:t>Sender</a:t>
                    </a:r>
                    <a:endParaRPr lang="ko-KR" altLang="en-US" sz="900" dirty="0">
                      <a:latin typeface="나눔스퀘어라운드 ExtraBold" panose="020B0600000101010101" pitchFamily="50" charset="-127"/>
                      <a:ea typeface="나눔스퀘어라운드 ExtraBold" panose="020B0600000101010101" pitchFamily="50" charset="-127"/>
                    </a:endParaRPr>
                  </a:p>
                </p:txBody>
              </p:sp>
            </p:grpSp>
            <p:cxnSp>
              <p:nvCxnSpPr>
                <p:cNvPr id="2051" name="직선 연결선 2050">
                  <a:extLst>
                    <a:ext uri="{FF2B5EF4-FFF2-40B4-BE49-F238E27FC236}">
                      <a16:creationId xmlns:a16="http://schemas.microsoft.com/office/drawing/2014/main" id="{22AACED0-9021-4AFB-9C88-23E0C3F5962E}"/>
                    </a:ext>
                  </a:extLst>
                </p:cNvPr>
                <p:cNvCxnSpPr>
                  <a:cxnSpLocks/>
                  <a:stCxn id="16" idx="3"/>
                </p:cNvCxnSpPr>
                <p:nvPr/>
              </p:nvCxnSpPr>
              <p:spPr>
                <a:xfrm flipV="1">
                  <a:off x="1616526" y="1912155"/>
                  <a:ext cx="2555418" cy="1541923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5" name="직선 연결선 2054">
                  <a:extLst>
                    <a:ext uri="{FF2B5EF4-FFF2-40B4-BE49-F238E27FC236}">
                      <a16:creationId xmlns:a16="http://schemas.microsoft.com/office/drawing/2014/main" id="{E770E24E-FC31-40FA-A364-D08DBD2BF733}"/>
                    </a:ext>
                  </a:extLst>
                </p:cNvPr>
                <p:cNvCxnSpPr>
                  <a:cxnSpLocks/>
                  <a:endCxn id="12" idx="1"/>
                </p:cNvCxnSpPr>
                <p:nvPr/>
              </p:nvCxnSpPr>
              <p:spPr>
                <a:xfrm>
                  <a:off x="4171944" y="1912155"/>
                  <a:ext cx="2521313" cy="1516845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7" name="직선 연결선 2056">
                  <a:extLst>
                    <a:ext uri="{FF2B5EF4-FFF2-40B4-BE49-F238E27FC236}">
                      <a16:creationId xmlns:a16="http://schemas.microsoft.com/office/drawing/2014/main" id="{D0ACDE01-A32F-47BD-B514-0CABD59E7E3F}"/>
                    </a:ext>
                  </a:extLst>
                </p:cNvPr>
                <p:cNvCxnSpPr>
                  <a:cxnSpLocks/>
                  <a:stCxn id="16" idx="3"/>
                </p:cNvCxnSpPr>
                <p:nvPr/>
              </p:nvCxnSpPr>
              <p:spPr>
                <a:xfrm>
                  <a:off x="1616526" y="3454078"/>
                  <a:ext cx="2538363" cy="1254421"/>
                </a:xfrm>
                <a:prstGeom prst="line">
                  <a:avLst/>
                </a:prstGeom>
                <a:ln w="5715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9" name="직선 연결선 2058">
                  <a:extLst>
                    <a:ext uri="{FF2B5EF4-FFF2-40B4-BE49-F238E27FC236}">
                      <a16:creationId xmlns:a16="http://schemas.microsoft.com/office/drawing/2014/main" id="{29A7FC47-2420-4BD1-B40D-690BB8AD6FEB}"/>
                    </a:ext>
                  </a:extLst>
                </p:cNvPr>
                <p:cNvCxnSpPr>
                  <a:cxnSpLocks/>
                  <a:endCxn id="12" idx="1"/>
                </p:cNvCxnSpPr>
                <p:nvPr/>
              </p:nvCxnSpPr>
              <p:spPr>
                <a:xfrm flipV="1">
                  <a:off x="4154889" y="3429000"/>
                  <a:ext cx="2538368" cy="1279499"/>
                </a:xfrm>
                <a:prstGeom prst="line">
                  <a:avLst/>
                </a:prstGeom>
                <a:ln w="57150"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58" name="그림 57">
                  <a:extLst>
                    <a:ext uri="{FF2B5EF4-FFF2-40B4-BE49-F238E27FC236}">
                      <a16:creationId xmlns:a16="http://schemas.microsoft.com/office/drawing/2014/main" id="{2990F4F5-80D0-4E74-A729-AC27B9D185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90523" y="1386421"/>
                  <a:ext cx="926115" cy="926115"/>
                </a:xfrm>
                <a:prstGeom prst="rect">
                  <a:avLst/>
                </a:prstGeom>
              </p:spPr>
            </p:pic>
            <p:pic>
              <p:nvPicPr>
                <p:cNvPr id="61" name="그림 60">
                  <a:extLst>
                    <a:ext uri="{FF2B5EF4-FFF2-40B4-BE49-F238E27FC236}">
                      <a16:creationId xmlns:a16="http://schemas.microsoft.com/office/drawing/2014/main" id="{80A73D15-86EC-44F0-A5C7-3754A8FAF2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72159" y="4188707"/>
                  <a:ext cx="926115" cy="926115"/>
                </a:xfrm>
                <a:prstGeom prst="rect">
                  <a:avLst/>
                </a:prstGeom>
              </p:spPr>
            </p:pic>
            <p:cxnSp>
              <p:nvCxnSpPr>
                <p:cNvPr id="2067" name="직선 연결선 2066">
                  <a:extLst>
                    <a:ext uri="{FF2B5EF4-FFF2-40B4-BE49-F238E27FC236}">
                      <a16:creationId xmlns:a16="http://schemas.microsoft.com/office/drawing/2014/main" id="{B9F18B4D-43BC-4737-B36C-0E89BFFEBD03}"/>
                    </a:ext>
                  </a:extLst>
                </p:cNvPr>
                <p:cNvCxnSpPr>
                  <a:stCxn id="16" idx="3"/>
                </p:cNvCxnSpPr>
                <p:nvPr/>
              </p:nvCxnSpPr>
              <p:spPr>
                <a:xfrm flipV="1">
                  <a:off x="1616526" y="2786424"/>
                  <a:ext cx="2518690" cy="66765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9" name="직선 연결선 2068">
                  <a:extLst>
                    <a:ext uri="{FF2B5EF4-FFF2-40B4-BE49-F238E27FC236}">
                      <a16:creationId xmlns:a16="http://schemas.microsoft.com/office/drawing/2014/main" id="{226B86F0-DEB6-41F6-A747-B76FE2F57256}"/>
                    </a:ext>
                  </a:extLst>
                </p:cNvPr>
                <p:cNvCxnSpPr>
                  <a:cxnSpLocks/>
                  <a:endCxn id="12" idx="1"/>
                </p:cNvCxnSpPr>
                <p:nvPr/>
              </p:nvCxnSpPr>
              <p:spPr>
                <a:xfrm>
                  <a:off x="4135216" y="2807353"/>
                  <a:ext cx="2558041" cy="62164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1" name="직선 연결선 2070">
                  <a:extLst>
                    <a:ext uri="{FF2B5EF4-FFF2-40B4-BE49-F238E27FC236}">
                      <a16:creationId xmlns:a16="http://schemas.microsoft.com/office/drawing/2014/main" id="{CC9AAB3B-526E-497A-9A24-370CFFBF49E6}"/>
                    </a:ext>
                  </a:extLst>
                </p:cNvPr>
                <p:cNvCxnSpPr>
                  <a:stCxn id="16" idx="3"/>
                </p:cNvCxnSpPr>
                <p:nvPr/>
              </p:nvCxnSpPr>
              <p:spPr>
                <a:xfrm>
                  <a:off x="1616526" y="3454078"/>
                  <a:ext cx="2537054" cy="35772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3" name="직선 연결선 2072">
                  <a:extLst>
                    <a:ext uri="{FF2B5EF4-FFF2-40B4-BE49-F238E27FC236}">
                      <a16:creationId xmlns:a16="http://schemas.microsoft.com/office/drawing/2014/main" id="{C00C80A7-F30F-4231-AD5E-526443BA0E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135216" y="3432416"/>
                  <a:ext cx="2534276" cy="38332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3" name="그룹 72">
                  <a:extLst>
                    <a:ext uri="{FF2B5EF4-FFF2-40B4-BE49-F238E27FC236}">
                      <a16:creationId xmlns:a16="http://schemas.microsoft.com/office/drawing/2014/main" id="{211EC45A-FFDE-4452-9902-B42CC1FA17BF}"/>
                    </a:ext>
                  </a:extLst>
                </p:cNvPr>
                <p:cNvGrpSpPr/>
                <p:nvPr/>
              </p:nvGrpSpPr>
              <p:grpSpPr>
                <a:xfrm>
                  <a:off x="3278631" y="2277857"/>
                  <a:ext cx="1730219" cy="1223598"/>
                  <a:chOff x="2587800" y="670975"/>
                  <a:chExt cx="1260629" cy="891508"/>
                </a:xfrm>
              </p:grpSpPr>
              <p:pic>
                <p:nvPicPr>
                  <p:cNvPr id="74" name="그림 73">
                    <a:extLst>
                      <a:ext uri="{FF2B5EF4-FFF2-40B4-BE49-F238E27FC236}">
                        <a16:creationId xmlns:a16="http://schemas.microsoft.com/office/drawing/2014/main" id="{5007094F-1860-4EC4-9B74-736A14208A4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880734" y="670975"/>
                    <a:ext cx="674763" cy="674763"/>
                  </a:xfrm>
                  <a:prstGeom prst="rect">
                    <a:avLst/>
                  </a:prstGeom>
                </p:spPr>
              </p:pic>
              <p:sp>
                <p:nvSpPr>
                  <p:cNvPr id="75" name="TextBox 74">
                    <a:extLst>
                      <a:ext uri="{FF2B5EF4-FFF2-40B4-BE49-F238E27FC236}">
                        <a16:creationId xmlns:a16="http://schemas.microsoft.com/office/drawing/2014/main" id="{1DDFED17-8601-462D-BD31-2C0DBDEBD1E5}"/>
                      </a:ext>
                    </a:extLst>
                  </p:cNvPr>
                  <p:cNvSpPr txBox="1"/>
                  <p:nvPr/>
                </p:nvSpPr>
                <p:spPr>
                  <a:xfrm>
                    <a:off x="2587800" y="1209723"/>
                    <a:ext cx="1260629" cy="35276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050" dirty="0"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rPr>
                      <a:t>Network</a:t>
                    </a:r>
                    <a:endParaRPr lang="ko-KR" altLang="en-US" sz="1050" dirty="0">
                      <a:latin typeface="08서울남산체 EB" panose="02020603020101020101" pitchFamily="18" charset="-127"/>
                      <a:ea typeface="08서울남산체 EB" panose="02020603020101020101" pitchFamily="18" charset="-127"/>
                    </a:endParaRPr>
                  </a:p>
                </p:txBody>
              </p:sp>
            </p:grpSp>
            <p:pic>
              <p:nvPicPr>
                <p:cNvPr id="77" name="그림 76">
                  <a:extLst>
                    <a:ext uri="{FF2B5EF4-FFF2-40B4-BE49-F238E27FC236}">
                      <a16:creationId xmlns:a16="http://schemas.microsoft.com/office/drawing/2014/main" id="{C41153AC-310D-4A41-85AE-910D98B50C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62822" y="3238995"/>
                  <a:ext cx="926115" cy="926115"/>
                </a:xfrm>
                <a:prstGeom prst="rect">
                  <a:avLst/>
                </a:prstGeom>
              </p:spPr>
            </p:pic>
          </p:grpSp>
          <p:pic>
            <p:nvPicPr>
              <p:cNvPr id="21508" name="Picture 4" descr="PC iconì ëí ì´ë¯¸ì§ ê²ìê²°ê³¼">
                <a:extLst>
                  <a:ext uri="{FF2B5EF4-FFF2-40B4-BE49-F238E27FC236}">
                    <a16:creationId xmlns:a16="http://schemas.microsoft.com/office/drawing/2014/main" id="{4ADB8FDD-DE9C-4CE9-B02B-60C1305F547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46538" y="2113761"/>
                <a:ext cx="3055681" cy="30556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5723C8BC-D13D-4034-AC3F-B7D07A087F31}"/>
                  </a:ext>
                </a:extLst>
              </p:cNvPr>
              <p:cNvCxnSpPr>
                <a:endCxn id="21508" idx="1"/>
              </p:cNvCxnSpPr>
              <p:nvPr/>
            </p:nvCxnSpPr>
            <p:spPr>
              <a:xfrm>
                <a:off x="5363852" y="1828800"/>
                <a:ext cx="1082686" cy="181280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8C5A9499-6369-49F8-8963-1DCCF8DAB31E}"/>
                  </a:ext>
                </a:extLst>
              </p:cNvPr>
              <p:cNvCxnSpPr>
                <a:cxnSpLocks/>
                <a:stCxn id="21508" idx="1"/>
              </p:cNvCxnSpPr>
              <p:nvPr/>
            </p:nvCxnSpPr>
            <p:spPr>
              <a:xfrm flipH="1">
                <a:off x="5380549" y="3641602"/>
                <a:ext cx="1065989" cy="181280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87315181-5C7F-4563-8BC3-19638598B1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817" b="4762"/>
            <a:stretch/>
          </p:blipFill>
          <p:spPr>
            <a:xfrm>
              <a:off x="7253636" y="2441137"/>
              <a:ext cx="2306924" cy="13674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394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번호 개체 틀 1">
            <a:extLst>
              <a:ext uri="{FF2B5EF4-FFF2-40B4-BE49-F238E27FC236}">
                <a16:creationId xmlns:a16="http://schemas.microsoft.com/office/drawing/2014/main" id="{97FD5F1E-F987-42D9-B14E-EE25C2C50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B589F95-8876-4B21-94C8-F26724B704FB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DFDE420A-D0B6-44DC-8EB9-61A7434D066A}"/>
              </a:ext>
            </a:extLst>
          </p:cNvPr>
          <p:cNvSpPr txBox="1"/>
          <p:nvPr/>
        </p:nvSpPr>
        <p:spPr>
          <a:xfrm>
            <a:off x="3431899" y="1053682"/>
            <a:ext cx="5328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Maintainer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2BFADD4-2009-47E7-9A03-5825E81783A4}"/>
              </a:ext>
            </a:extLst>
          </p:cNvPr>
          <p:cNvSpPr/>
          <p:nvPr/>
        </p:nvSpPr>
        <p:spPr>
          <a:xfrm>
            <a:off x="4024823" y="1560171"/>
            <a:ext cx="42514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  <a:hlinkClick r:id="rId3"/>
              </a:rPr>
              <a:t>https://github.com/MPSec/Dashboard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0F96864-D9D7-4C60-9E8D-4F7F1AED99A8}"/>
              </a:ext>
            </a:extLst>
          </p:cNvPr>
          <p:cNvGrpSpPr/>
          <p:nvPr/>
        </p:nvGrpSpPr>
        <p:grpSpPr>
          <a:xfrm>
            <a:off x="3418880" y="2620009"/>
            <a:ext cx="5354240" cy="2325868"/>
            <a:chOff x="2642058" y="2620009"/>
            <a:chExt cx="5354240" cy="232586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5966A3B-0762-41DB-9ECF-79AE7ED590A7}"/>
                </a:ext>
              </a:extLst>
            </p:cNvPr>
            <p:cNvSpPr txBox="1"/>
            <p:nvPr/>
          </p:nvSpPr>
          <p:spPr>
            <a:xfrm>
              <a:off x="6150565" y="3429000"/>
              <a:ext cx="184573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김준희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  <a:p>
              <a:pPr algn="ctr"/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@wnsgml972</a:t>
              </a: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08F75B4-31F9-4AE1-AAB1-7CD3B3525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42058" y="2620009"/>
              <a:ext cx="2325868" cy="2325868"/>
            </a:xfrm>
            <a:prstGeom prst="rect">
              <a:avLst/>
            </a:prstGeom>
          </p:spPr>
        </p:pic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1E2DA94E-F491-4151-BD98-2E2FCB96651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92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31" name="TextBox 12"/>
          <p:cNvSpPr txBox="1"/>
          <p:nvPr/>
        </p:nvSpPr>
        <p:spPr>
          <a:xfrm>
            <a:off x="3431899" y="427523"/>
            <a:ext cx="5328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Use </a:t>
            </a:r>
            <a:r>
              <a:rPr lang="en-US" altLang="ko-KR" sz="4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MPSec</a:t>
            </a:r>
            <a:endParaRPr lang="ko-KR" altLang="en-US" sz="4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4D81458-1BAA-4A29-96E4-3A737BF39573}"/>
              </a:ext>
            </a:extLst>
          </p:cNvPr>
          <p:cNvSpPr txBox="1"/>
          <p:nvPr/>
        </p:nvSpPr>
        <p:spPr>
          <a:xfrm>
            <a:off x="3431900" y="5672294"/>
            <a:ext cx="5328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매우 간단한 환경 구성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User Friendly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723C8BC-D13D-4034-AC3F-B7D07A087F31}"/>
              </a:ext>
            </a:extLst>
          </p:cNvPr>
          <p:cNvCxnSpPr>
            <a:cxnSpLocks/>
          </p:cNvCxnSpPr>
          <p:nvPr/>
        </p:nvCxnSpPr>
        <p:spPr>
          <a:xfrm>
            <a:off x="6191591" y="1696824"/>
            <a:ext cx="1082686" cy="18128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C5A9499-6369-49F8-8963-1DCCF8DAB31E}"/>
              </a:ext>
            </a:extLst>
          </p:cNvPr>
          <p:cNvCxnSpPr>
            <a:cxnSpLocks/>
          </p:cNvCxnSpPr>
          <p:nvPr/>
        </p:nvCxnSpPr>
        <p:spPr>
          <a:xfrm flipH="1">
            <a:off x="6208288" y="3509626"/>
            <a:ext cx="1065989" cy="18128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72B146E-F819-4F6A-93D6-21AB0CC0A239}"/>
              </a:ext>
            </a:extLst>
          </p:cNvPr>
          <p:cNvGrpSpPr/>
          <p:nvPr/>
        </p:nvGrpSpPr>
        <p:grpSpPr>
          <a:xfrm>
            <a:off x="1810434" y="2887449"/>
            <a:ext cx="4976974" cy="2308324"/>
            <a:chOff x="1713914" y="2623289"/>
            <a:chExt cx="4976974" cy="2308324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CF59094-1A72-4935-B94C-656779FD03C2}"/>
                </a:ext>
              </a:extLst>
            </p:cNvPr>
            <p:cNvSpPr txBox="1"/>
            <p:nvPr/>
          </p:nvSpPr>
          <p:spPr>
            <a:xfrm>
              <a:off x="1713914" y="2623289"/>
              <a:ext cx="196953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Install Program</a:t>
              </a:r>
            </a:p>
            <a:p>
              <a:pPr algn="ctr"/>
              <a:r>
                <a:rPr lang="en-US" altLang="ko-KR" sz="1600" dirty="0">
                  <a:solidFill>
                    <a:schemeClr val="bg1">
                      <a:lumMod val="8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[net-tools </a:t>
              </a:r>
              <a:r>
                <a:rPr lang="en-US" altLang="ko-KR" sz="1600" dirty="0" err="1">
                  <a:solidFill>
                    <a:schemeClr val="bg1">
                      <a:lumMod val="8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strongswan</a:t>
              </a:r>
              <a:endParaRPr lang="en-US" altLang="ko-KR" sz="1600" dirty="0">
                <a:solidFill>
                  <a:schemeClr val="bg1">
                    <a:lumMod val="8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endParaRPr>
            </a:p>
            <a:p>
              <a:pPr algn="ctr"/>
              <a:r>
                <a:rPr lang="en-US" altLang="ko-KR" sz="1600" dirty="0">
                  <a:solidFill>
                    <a:schemeClr val="bg1">
                      <a:lumMod val="8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build-essential libncurses5 libncurses5-dev kernel-package bin86 </a:t>
              </a:r>
              <a:r>
                <a:rPr lang="en-US" altLang="ko-KR" sz="1600" dirty="0" err="1">
                  <a:solidFill>
                    <a:schemeClr val="bg1">
                      <a:lumMod val="8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libssl</a:t>
              </a:r>
              <a:r>
                <a:rPr lang="en-US" altLang="ko-KR" sz="1600" dirty="0">
                  <a:solidFill>
                    <a:schemeClr val="bg1">
                      <a:lumMod val="8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-dev</a:t>
              </a:r>
            </a:p>
            <a:p>
              <a:pPr algn="ctr"/>
              <a:r>
                <a:rPr lang="en-US" altLang="ko-KR" sz="1600" dirty="0" err="1">
                  <a:solidFill>
                    <a:schemeClr val="bg1">
                      <a:lumMod val="8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pCap</a:t>
              </a:r>
              <a:r>
                <a:rPr lang="en-US" altLang="ko-KR" sz="1600" dirty="0">
                  <a:solidFill>
                    <a:schemeClr val="bg1">
                      <a:lumMod val="8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 …]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05D8812-1F88-4516-BACA-ACC1D5AC9A54}"/>
                </a:ext>
              </a:extLst>
            </p:cNvPr>
            <p:cNvSpPr txBox="1"/>
            <p:nvPr/>
          </p:nvSpPr>
          <p:spPr>
            <a:xfrm>
              <a:off x="3512901" y="2625670"/>
              <a:ext cx="1636430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System Config</a:t>
              </a:r>
            </a:p>
            <a:p>
              <a:pPr algn="ctr"/>
              <a:r>
                <a:rPr lang="en-US" altLang="ko-KR" sz="1600" dirty="0">
                  <a:solidFill>
                    <a:schemeClr val="bg1">
                      <a:lumMod val="8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[IP Config, IP Name, IP Index, Bandwidth, Linux Load Average… ]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BA6624D-AA91-4C1A-9B37-78014B4D1780}"/>
                </a:ext>
              </a:extLst>
            </p:cNvPr>
            <p:cNvSpPr txBox="1"/>
            <p:nvPr/>
          </p:nvSpPr>
          <p:spPr>
            <a:xfrm>
              <a:off x="5054458" y="2637021"/>
              <a:ext cx="163643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Start Program</a:t>
              </a:r>
            </a:p>
            <a:p>
              <a:pPr algn="ctr"/>
              <a:r>
                <a:rPr lang="en-US" altLang="ko-KR" sz="1600" dirty="0">
                  <a:solidFill>
                    <a:schemeClr val="bg1">
                      <a:lumMod val="8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[Path-Manager, Scheduler, Congestion Control, Reordering]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5B0BACE-46AF-438B-B73A-1F5076B26B1E}"/>
              </a:ext>
            </a:extLst>
          </p:cNvPr>
          <p:cNvGrpSpPr/>
          <p:nvPr/>
        </p:nvGrpSpPr>
        <p:grpSpPr>
          <a:xfrm>
            <a:off x="7495172" y="2066428"/>
            <a:ext cx="2886395" cy="2886395"/>
            <a:chOff x="7096307" y="2066428"/>
            <a:chExt cx="2886395" cy="2886395"/>
          </a:xfrm>
        </p:grpSpPr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E0FF60D4-92D9-4133-AF9F-2FE0F9E5F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96307" y="2066428"/>
              <a:ext cx="2886395" cy="2886395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3EF9A50-A5DF-4E16-8302-07CBA3FFB656}"/>
                </a:ext>
              </a:extLst>
            </p:cNvPr>
            <p:cNvSpPr txBox="1"/>
            <p:nvPr/>
          </p:nvSpPr>
          <p:spPr>
            <a:xfrm>
              <a:off x="7365311" y="3767420"/>
              <a:ext cx="23483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Medium" panose="020B0600000000000000" pitchFamily="34" charset="-127"/>
                  <a:ea typeface="Noto Sans CJK KR Medium" panose="020B0600000000000000" pitchFamily="34" charset="-127"/>
                </a:rPr>
                <a:t>Automation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305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587450" y="6344775"/>
            <a:ext cx="2743200" cy="365125"/>
          </a:xfrm>
        </p:spPr>
        <p:txBody>
          <a:bodyPr/>
          <a:lstStyle/>
          <a:p>
            <a:fld id="{CB589F95-8876-4B21-94C8-F26724B704FB}" type="slidenum">
              <a:rPr lang="ko-KR" altLang="en-US" smtClean="0"/>
              <a:t>21</a:t>
            </a:fld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371E7E46-616C-4868-B247-17CCD4EC3FC9}"/>
              </a:ext>
            </a:extLst>
          </p:cNvPr>
          <p:cNvGrpSpPr/>
          <p:nvPr/>
        </p:nvGrpSpPr>
        <p:grpSpPr>
          <a:xfrm>
            <a:off x="458621" y="1534102"/>
            <a:ext cx="3085142" cy="5077707"/>
            <a:chOff x="111382" y="1534102"/>
            <a:chExt cx="3085142" cy="5077707"/>
          </a:xfrm>
        </p:grpSpPr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333E3F8-8B06-4314-A44F-1CAB45D990F3}"/>
                </a:ext>
              </a:extLst>
            </p:cNvPr>
            <p:cNvSpPr txBox="1"/>
            <p:nvPr/>
          </p:nvSpPr>
          <p:spPr>
            <a:xfrm>
              <a:off x="1312684" y="6211699"/>
              <a:ext cx="6517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PC</a:t>
              </a:r>
              <a:endParaRPr lang="ko-KR" altLang="en-US" sz="20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3E7D853-1341-48DC-AF8D-E785A7C67000}"/>
                </a:ext>
              </a:extLst>
            </p:cNvPr>
            <p:cNvGrpSpPr/>
            <p:nvPr/>
          </p:nvGrpSpPr>
          <p:grpSpPr>
            <a:xfrm>
              <a:off x="129065" y="1534102"/>
              <a:ext cx="3067459" cy="2941737"/>
              <a:chOff x="673079" y="1267888"/>
              <a:chExt cx="3067459" cy="2941737"/>
            </a:xfrm>
          </p:grpSpPr>
          <p:sp>
            <p:nvSpPr>
              <p:cNvPr id="116" name="화살표: 오른쪽 115">
                <a:extLst>
                  <a:ext uri="{FF2B5EF4-FFF2-40B4-BE49-F238E27FC236}">
                    <a16:creationId xmlns:a16="http://schemas.microsoft.com/office/drawing/2014/main" id="{F3D6D5C4-95CB-4891-B81C-BB63BB81BA20}"/>
                  </a:ext>
                </a:extLst>
              </p:cNvPr>
              <p:cNvSpPr/>
              <p:nvPr/>
            </p:nvSpPr>
            <p:spPr>
              <a:xfrm rot="16200000">
                <a:off x="936891" y="3395862"/>
                <a:ext cx="1242593" cy="384933"/>
              </a:xfrm>
              <a:prstGeom prst="rightArrow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endParaRPr>
              </a:p>
            </p:txBody>
          </p:sp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C37C2F3D-1F93-4B4C-9944-21A2501EA29D}"/>
                  </a:ext>
                </a:extLst>
              </p:cNvPr>
              <p:cNvSpPr/>
              <p:nvPr/>
            </p:nvSpPr>
            <p:spPr>
              <a:xfrm>
                <a:off x="1650158" y="3395992"/>
                <a:ext cx="2090380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ko-KR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</a:t>
                </a:r>
                <a:r>
                  <a:rPr lang="ko-KR" altLang="en-US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nstall</a:t>
                </a:r>
                <a:endPara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ctr"/>
                <a:r>
                  <a:rPr lang="en-US" altLang="ko-KR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</a:t>
                </a:r>
                <a:r>
                  <a:rPr lang="ko-KR" altLang="en-US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ackaging</a:t>
                </a:r>
                <a:r>
                  <a:rPr lang="ko-KR" altLang="en-US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</a:t>
                </a:r>
                <a:r>
                  <a:rPr lang="ko-KR" altLang="en-US" dirty="0" err="1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odule</a:t>
                </a:r>
                <a:endPara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CDCACFA3-706A-4508-B353-2FF49B171C0A}"/>
                  </a:ext>
                </a:extLst>
              </p:cNvPr>
              <p:cNvSpPr/>
              <p:nvPr/>
            </p:nvSpPr>
            <p:spPr>
              <a:xfrm>
                <a:off x="854982" y="1434608"/>
                <a:ext cx="671332" cy="671332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1F8772A5-907C-4F07-8D8E-6FFF0DB164B9}"/>
                  </a:ext>
                </a:extLst>
              </p:cNvPr>
              <p:cNvSpPr/>
              <p:nvPr/>
            </p:nvSpPr>
            <p:spPr>
              <a:xfrm>
                <a:off x="1619701" y="1692267"/>
                <a:ext cx="671332" cy="6713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8B32A3CB-E660-4AB9-85EB-96D6D1BA40BF}"/>
                  </a:ext>
                </a:extLst>
              </p:cNvPr>
              <p:cNvSpPr/>
              <p:nvPr/>
            </p:nvSpPr>
            <p:spPr>
              <a:xfrm>
                <a:off x="673079" y="1871192"/>
                <a:ext cx="671332" cy="671332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9EA09A35-88AD-4DBC-854F-01B6C3E47688}"/>
                  </a:ext>
                </a:extLst>
              </p:cNvPr>
              <p:cNvSpPr/>
              <p:nvPr/>
            </p:nvSpPr>
            <p:spPr>
              <a:xfrm>
                <a:off x="1333302" y="1267888"/>
                <a:ext cx="671332" cy="671332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8827F586-0E93-4FCE-B26C-D2A428673DA9}"/>
                  </a:ext>
                </a:extLst>
              </p:cNvPr>
              <p:cNvSpPr/>
              <p:nvPr/>
            </p:nvSpPr>
            <p:spPr>
              <a:xfrm>
                <a:off x="1223272" y="2132627"/>
                <a:ext cx="671332" cy="671332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D554B954-5B6C-423D-B2ED-39810E31679A}"/>
                </a:ext>
              </a:extLst>
            </p:cNvPr>
            <p:cNvSpPr/>
            <p:nvPr/>
          </p:nvSpPr>
          <p:spPr>
            <a:xfrm>
              <a:off x="111382" y="4477040"/>
              <a:ext cx="3054394" cy="17346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6C2DEB5-0058-415F-A4C8-E970EA1C1ADD}"/>
              </a:ext>
            </a:extLst>
          </p:cNvPr>
          <p:cNvGrpSpPr/>
          <p:nvPr/>
        </p:nvGrpSpPr>
        <p:grpSpPr>
          <a:xfrm>
            <a:off x="4619477" y="2518521"/>
            <a:ext cx="3054394" cy="4224198"/>
            <a:chOff x="3647205" y="2506946"/>
            <a:chExt cx="3054394" cy="4224198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7C3021AC-D4EB-4B5F-A414-90E920E708D4}"/>
                </a:ext>
              </a:extLst>
            </p:cNvPr>
            <p:cNvSpPr/>
            <p:nvPr/>
          </p:nvSpPr>
          <p:spPr>
            <a:xfrm>
              <a:off x="3647205" y="4477028"/>
              <a:ext cx="3054394" cy="173466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D91E9B3-B059-4A38-BC12-B7C4527C2406}"/>
                </a:ext>
              </a:extLst>
            </p:cNvPr>
            <p:cNvSpPr txBox="1"/>
            <p:nvPr/>
          </p:nvSpPr>
          <p:spPr>
            <a:xfrm>
              <a:off x="4971494" y="6331034"/>
              <a:ext cx="6517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PC</a:t>
              </a:r>
              <a:endParaRPr lang="ko-KR" altLang="en-US" sz="20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3C1EC892-A392-4AD0-8559-F5C921996AA6}"/>
                </a:ext>
              </a:extLst>
            </p:cNvPr>
            <p:cNvSpPr/>
            <p:nvPr/>
          </p:nvSpPr>
          <p:spPr>
            <a:xfrm>
              <a:off x="4140842" y="3824259"/>
              <a:ext cx="209038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Set Up</a:t>
              </a:r>
            </a:p>
            <a:p>
              <a:pPr algn="ctr"/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packaging module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FFF8726F-2618-4801-AA8C-920B106785A8}"/>
                </a:ext>
              </a:extLst>
            </p:cNvPr>
            <p:cNvSpPr/>
            <p:nvPr/>
          </p:nvSpPr>
          <p:spPr>
            <a:xfrm>
              <a:off x="4556610" y="4791626"/>
              <a:ext cx="671332" cy="67133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708ADDCB-A789-4DCA-81A9-EC52B00A2C76}"/>
                </a:ext>
              </a:extLst>
            </p:cNvPr>
            <p:cNvSpPr/>
            <p:nvPr/>
          </p:nvSpPr>
          <p:spPr>
            <a:xfrm>
              <a:off x="5321329" y="5049285"/>
              <a:ext cx="671332" cy="671332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2495D116-5E71-424B-8FA0-F1206ED65898}"/>
                </a:ext>
              </a:extLst>
            </p:cNvPr>
            <p:cNvSpPr/>
            <p:nvPr/>
          </p:nvSpPr>
          <p:spPr>
            <a:xfrm>
              <a:off x="4374707" y="5228210"/>
              <a:ext cx="671332" cy="671332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7653056-8AE1-440F-9639-07FEFE4DEA59}"/>
                </a:ext>
              </a:extLst>
            </p:cNvPr>
            <p:cNvSpPr/>
            <p:nvPr/>
          </p:nvSpPr>
          <p:spPr>
            <a:xfrm>
              <a:off x="5034930" y="4624906"/>
              <a:ext cx="671332" cy="67133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30C353F7-8A05-45F1-8442-FBD5AD1D0DD9}"/>
                </a:ext>
              </a:extLst>
            </p:cNvPr>
            <p:cNvSpPr/>
            <p:nvPr/>
          </p:nvSpPr>
          <p:spPr>
            <a:xfrm>
              <a:off x="4924900" y="5489645"/>
              <a:ext cx="671332" cy="67133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86D8CE98-581E-419E-8F5C-A597167F4A54}"/>
                </a:ext>
              </a:extLst>
            </p:cNvPr>
            <p:cNvSpPr/>
            <p:nvPr/>
          </p:nvSpPr>
          <p:spPr>
            <a:xfrm>
              <a:off x="3789406" y="2506946"/>
              <a:ext cx="2877070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Build module, </a:t>
              </a:r>
            </a:p>
            <a:p>
              <a:pPr algn="ctr"/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Setting IPSec, web server,</a:t>
              </a:r>
            </a:p>
            <a:p>
              <a:pPr algn="ctr"/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path, authority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C811AAD8-F66C-44A0-B32C-611BAD2D7655}"/>
              </a:ext>
            </a:extLst>
          </p:cNvPr>
          <p:cNvGrpSpPr/>
          <p:nvPr/>
        </p:nvGrpSpPr>
        <p:grpSpPr>
          <a:xfrm>
            <a:off x="8229133" y="2618238"/>
            <a:ext cx="3760708" cy="4112906"/>
            <a:chOff x="7881894" y="2618238"/>
            <a:chExt cx="3760708" cy="4112906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6C9F8BB1-7783-4A02-9113-BE70C6DA8940}"/>
                </a:ext>
              </a:extLst>
            </p:cNvPr>
            <p:cNvSpPr/>
            <p:nvPr/>
          </p:nvSpPr>
          <p:spPr>
            <a:xfrm>
              <a:off x="8325903" y="4477028"/>
              <a:ext cx="3054394" cy="17346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6574A5D-09A1-4ED7-BBF4-A14AE2543BAF}"/>
                </a:ext>
              </a:extLst>
            </p:cNvPr>
            <p:cNvSpPr txBox="1"/>
            <p:nvPr/>
          </p:nvSpPr>
          <p:spPr>
            <a:xfrm>
              <a:off x="9650192" y="6331034"/>
              <a:ext cx="6517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PC</a:t>
              </a:r>
              <a:endParaRPr lang="ko-KR" altLang="en-US" sz="20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9B218D04-05F9-4202-8F85-1741A5A63362}"/>
                </a:ext>
              </a:extLst>
            </p:cNvPr>
            <p:cNvSpPr/>
            <p:nvPr/>
          </p:nvSpPr>
          <p:spPr>
            <a:xfrm>
              <a:off x="9119014" y="4120146"/>
              <a:ext cx="14826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Start </a:t>
              </a:r>
              <a:r>
                <a:rPr lang="en-US" altLang="ko-KR" dirty="0" err="1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MPSec</a:t>
              </a:r>
              <a:endPara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1776D292-0279-480C-84DC-EB5A4D9BD8E1}"/>
                </a:ext>
              </a:extLst>
            </p:cNvPr>
            <p:cNvSpPr/>
            <p:nvPr/>
          </p:nvSpPr>
          <p:spPr>
            <a:xfrm>
              <a:off x="7881894" y="2618238"/>
              <a:ext cx="376070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Enable MPTCP, Set MPTCP config, </a:t>
              </a:r>
            </a:p>
            <a:p>
              <a:pPr algn="ctr"/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Start web server, Start IPSec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FB939348-E6D6-436C-874C-C6F244C241F3}"/>
                </a:ext>
              </a:extLst>
            </p:cNvPr>
            <p:cNvSpPr/>
            <p:nvPr/>
          </p:nvSpPr>
          <p:spPr>
            <a:xfrm>
              <a:off x="8777947" y="5113869"/>
              <a:ext cx="92287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MPTCP Kernel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008F6EE4-0ED6-4601-BDDB-A9BE49AFE2AA}"/>
                </a:ext>
              </a:extLst>
            </p:cNvPr>
            <p:cNvSpPr txBox="1"/>
            <p:nvPr/>
          </p:nvSpPr>
          <p:spPr>
            <a:xfrm>
              <a:off x="9739674" y="5113869"/>
              <a:ext cx="12651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err="1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MPSec</a:t>
              </a:r>
              <a:endParaRPr lang="en-US" altLang="ko-KR" sz="14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Dashboard</a:t>
              </a:r>
              <a:endParaRPr lang="ko-KR" altLang="en-US" sz="14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7C0F8EE8-4321-4610-8F29-2C6BA9F1182C}"/>
              </a:ext>
            </a:extLst>
          </p:cNvPr>
          <p:cNvSpPr txBox="1"/>
          <p:nvPr/>
        </p:nvSpPr>
        <p:spPr>
          <a:xfrm>
            <a:off x="3431900" y="1135014"/>
            <a:ext cx="5328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매우 간단한 환경 구성 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User Friendly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78" name="TextBox 12">
            <a:extLst>
              <a:ext uri="{FF2B5EF4-FFF2-40B4-BE49-F238E27FC236}">
                <a16:creationId xmlns:a16="http://schemas.microsoft.com/office/drawing/2014/main" id="{C70DA040-56B9-470B-9782-6CAC2AD954C1}"/>
              </a:ext>
            </a:extLst>
          </p:cNvPr>
          <p:cNvSpPr txBox="1"/>
          <p:nvPr/>
        </p:nvSpPr>
        <p:spPr>
          <a:xfrm>
            <a:off x="3431899" y="427523"/>
            <a:ext cx="5328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Use </a:t>
            </a:r>
            <a:r>
              <a:rPr lang="en-US" altLang="ko-KR" sz="4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MPSec</a:t>
            </a:r>
            <a:endParaRPr lang="ko-KR" altLang="en-US" sz="4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66968BA-6A21-4047-AC4F-343B9D639202}"/>
              </a:ext>
            </a:extLst>
          </p:cNvPr>
          <p:cNvGrpSpPr/>
          <p:nvPr/>
        </p:nvGrpSpPr>
        <p:grpSpPr>
          <a:xfrm>
            <a:off x="2284657" y="1805837"/>
            <a:ext cx="671332" cy="671332"/>
            <a:chOff x="2844871" y="2631707"/>
            <a:chExt cx="671332" cy="671332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E1C3A215-60BB-47F7-B979-71279CA0C3CC}"/>
                </a:ext>
              </a:extLst>
            </p:cNvPr>
            <p:cNvSpPr/>
            <p:nvPr/>
          </p:nvSpPr>
          <p:spPr>
            <a:xfrm>
              <a:off x="2844871" y="2631707"/>
              <a:ext cx="671332" cy="671332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C83C73A9-A50A-4318-B9C1-1809A1C56B37}"/>
                </a:ext>
              </a:extLst>
            </p:cNvPr>
            <p:cNvSpPr/>
            <p:nvPr/>
          </p:nvSpPr>
          <p:spPr>
            <a:xfrm>
              <a:off x="2996031" y="2736541"/>
              <a:ext cx="3690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4CE0B022-9A1F-4423-840E-E4782CB687C3}"/>
              </a:ext>
            </a:extLst>
          </p:cNvPr>
          <p:cNvGrpSpPr/>
          <p:nvPr/>
        </p:nvGrpSpPr>
        <p:grpSpPr>
          <a:xfrm>
            <a:off x="5873122" y="1805837"/>
            <a:ext cx="671332" cy="671332"/>
            <a:chOff x="2844871" y="2631707"/>
            <a:chExt cx="671332" cy="671332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4043F529-F2FC-4C11-957E-86F65520841E}"/>
                </a:ext>
              </a:extLst>
            </p:cNvPr>
            <p:cNvSpPr/>
            <p:nvPr/>
          </p:nvSpPr>
          <p:spPr>
            <a:xfrm>
              <a:off x="2844871" y="2631707"/>
              <a:ext cx="671332" cy="671332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E7654308-D0E9-48B3-8649-EFE92F3BB920}"/>
                </a:ext>
              </a:extLst>
            </p:cNvPr>
            <p:cNvSpPr/>
            <p:nvPr/>
          </p:nvSpPr>
          <p:spPr>
            <a:xfrm>
              <a:off x="2996031" y="2736541"/>
              <a:ext cx="3690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</a:t>
              </a: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3046C0D9-2E6C-430C-ADA7-58610F21C4DE}"/>
              </a:ext>
            </a:extLst>
          </p:cNvPr>
          <p:cNvGrpSpPr/>
          <p:nvPr/>
        </p:nvGrpSpPr>
        <p:grpSpPr>
          <a:xfrm>
            <a:off x="9871545" y="1805837"/>
            <a:ext cx="671332" cy="671332"/>
            <a:chOff x="2844871" y="2631707"/>
            <a:chExt cx="671332" cy="671332"/>
          </a:xfrm>
        </p:grpSpPr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9ED239A7-C6B6-44C9-839E-FD088BA5D182}"/>
                </a:ext>
              </a:extLst>
            </p:cNvPr>
            <p:cNvSpPr/>
            <p:nvPr/>
          </p:nvSpPr>
          <p:spPr>
            <a:xfrm>
              <a:off x="2844871" y="2631707"/>
              <a:ext cx="671332" cy="671332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직사각형 124">
              <a:extLst>
                <a:ext uri="{FF2B5EF4-FFF2-40B4-BE49-F238E27FC236}">
                  <a16:creationId xmlns:a16="http://schemas.microsoft.com/office/drawing/2014/main" id="{20B7C702-A683-4363-A920-BF28900D03F1}"/>
                </a:ext>
              </a:extLst>
            </p:cNvPr>
            <p:cNvSpPr/>
            <p:nvPr/>
          </p:nvSpPr>
          <p:spPr>
            <a:xfrm>
              <a:off x="2996032" y="2736541"/>
              <a:ext cx="3690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156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22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79" name="직사각형 78">
            <a:extLst>
              <a:ext uri="{FF2B5EF4-FFF2-40B4-BE49-F238E27FC236}">
                <a16:creationId xmlns:a16="http://schemas.microsoft.com/office/drawing/2014/main" id="{9B617856-189D-4B39-B91C-DFF18BFB18D1}"/>
              </a:ext>
            </a:extLst>
          </p:cNvPr>
          <p:cNvSpPr>
            <a:spLocks noChangeAspect="1"/>
          </p:cNvSpPr>
          <p:nvPr/>
        </p:nvSpPr>
        <p:spPr>
          <a:xfrm>
            <a:off x="717394" y="1594955"/>
            <a:ext cx="4649124" cy="4546052"/>
          </a:xfrm>
          <a:prstGeom prst="rect">
            <a:avLst/>
          </a:prstGeom>
          <a:solidFill>
            <a:srgbClr val="00A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669C3D93-22A0-440E-81E5-A0F1114BDF1D}"/>
              </a:ext>
            </a:extLst>
          </p:cNvPr>
          <p:cNvSpPr/>
          <p:nvPr/>
        </p:nvSpPr>
        <p:spPr>
          <a:xfrm>
            <a:off x="9631774" y="3367147"/>
            <a:ext cx="1676400" cy="10972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D5A91814-283E-4052-833D-0256A8EA24BD}"/>
              </a:ext>
            </a:extLst>
          </p:cNvPr>
          <p:cNvCxnSpPr/>
          <p:nvPr/>
        </p:nvCxnSpPr>
        <p:spPr>
          <a:xfrm>
            <a:off x="5367168" y="3590716"/>
            <a:ext cx="42062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98D7714C-0113-4DF3-8BBD-87AD7C0F8362}"/>
              </a:ext>
            </a:extLst>
          </p:cNvPr>
          <p:cNvCxnSpPr/>
          <p:nvPr/>
        </p:nvCxnSpPr>
        <p:spPr>
          <a:xfrm>
            <a:off x="5379608" y="3864415"/>
            <a:ext cx="42062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53D3E0C0-F8AB-4BAB-9F80-C76C41335046}"/>
              </a:ext>
            </a:extLst>
          </p:cNvPr>
          <p:cNvCxnSpPr/>
          <p:nvPr/>
        </p:nvCxnSpPr>
        <p:spPr>
          <a:xfrm>
            <a:off x="5398270" y="4162998"/>
            <a:ext cx="42062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6FC6AC88-CB22-4ED4-9E65-6E57011AAD78}"/>
              </a:ext>
            </a:extLst>
          </p:cNvPr>
          <p:cNvCxnSpPr/>
          <p:nvPr/>
        </p:nvCxnSpPr>
        <p:spPr>
          <a:xfrm>
            <a:off x="5416930" y="4424249"/>
            <a:ext cx="42062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AD0FB60C-3288-474D-BF4E-1BB4D144C8AE}"/>
              </a:ext>
            </a:extLst>
          </p:cNvPr>
          <p:cNvSpPr txBox="1"/>
          <p:nvPr/>
        </p:nvSpPr>
        <p:spPr>
          <a:xfrm>
            <a:off x="5276187" y="3360795"/>
            <a:ext cx="18583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192.168.10.1</a:t>
            </a:r>
            <a:endParaRPr lang="ko-KR" altLang="en-US" sz="12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36FE0B8E-9586-44E2-AF32-FF3342581D6F}"/>
              </a:ext>
            </a:extLst>
          </p:cNvPr>
          <p:cNvSpPr txBox="1"/>
          <p:nvPr/>
        </p:nvSpPr>
        <p:spPr>
          <a:xfrm>
            <a:off x="5292278" y="3636144"/>
            <a:ext cx="18583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192.168.20.1</a:t>
            </a:r>
            <a:endParaRPr lang="ko-KR" altLang="en-US" sz="12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2CB46A0-19D2-44B3-9E5C-537409849AC1}"/>
              </a:ext>
            </a:extLst>
          </p:cNvPr>
          <p:cNvSpPr txBox="1"/>
          <p:nvPr/>
        </p:nvSpPr>
        <p:spPr>
          <a:xfrm>
            <a:off x="5286826" y="3923452"/>
            <a:ext cx="18583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192.168.30.1</a:t>
            </a:r>
            <a:endParaRPr lang="ko-KR" altLang="en-US" sz="12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8BBA1517-61D2-446D-B87B-3FFE9F3226C9}"/>
              </a:ext>
            </a:extLst>
          </p:cNvPr>
          <p:cNvSpPr txBox="1"/>
          <p:nvPr/>
        </p:nvSpPr>
        <p:spPr>
          <a:xfrm>
            <a:off x="5292278" y="4191427"/>
            <a:ext cx="18583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192.168.40.1</a:t>
            </a:r>
            <a:endParaRPr lang="ko-KR" altLang="en-US" sz="12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B756631E-6480-4AD5-BB6C-EE6632A12B81}"/>
              </a:ext>
            </a:extLst>
          </p:cNvPr>
          <p:cNvSpPr txBox="1"/>
          <p:nvPr/>
        </p:nvSpPr>
        <p:spPr>
          <a:xfrm>
            <a:off x="8484633" y="3342519"/>
            <a:ext cx="18583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192.168.10.2</a:t>
            </a:r>
            <a:endParaRPr lang="ko-KR" altLang="en-US" sz="12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1756570-8368-4029-AD95-0A235E9E42E6}"/>
              </a:ext>
            </a:extLst>
          </p:cNvPr>
          <p:cNvSpPr txBox="1"/>
          <p:nvPr/>
        </p:nvSpPr>
        <p:spPr>
          <a:xfrm>
            <a:off x="8500724" y="3617868"/>
            <a:ext cx="18583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192.168.20.2</a:t>
            </a:r>
            <a:endParaRPr lang="ko-KR" altLang="en-US" sz="12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DFF6B5C-DF65-4999-8234-FE2FBCB99522}"/>
              </a:ext>
            </a:extLst>
          </p:cNvPr>
          <p:cNvSpPr txBox="1"/>
          <p:nvPr/>
        </p:nvSpPr>
        <p:spPr>
          <a:xfrm>
            <a:off x="8504603" y="3923838"/>
            <a:ext cx="18583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192.168.30.2</a:t>
            </a:r>
            <a:endParaRPr lang="ko-KR" altLang="en-US" sz="12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5360431-0B13-4557-B7C8-E3550E6F3FCC}"/>
              </a:ext>
            </a:extLst>
          </p:cNvPr>
          <p:cNvSpPr txBox="1"/>
          <p:nvPr/>
        </p:nvSpPr>
        <p:spPr>
          <a:xfrm>
            <a:off x="8500724" y="4173151"/>
            <a:ext cx="18583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192.168.40.2</a:t>
            </a:r>
            <a:endParaRPr lang="ko-KR" altLang="en-US" sz="1200" b="1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11D0F00B-3269-4794-8C62-4D2C49C53C43}"/>
              </a:ext>
            </a:extLst>
          </p:cNvPr>
          <p:cNvSpPr txBox="1"/>
          <p:nvPr/>
        </p:nvSpPr>
        <p:spPr>
          <a:xfrm>
            <a:off x="2498985" y="6128108"/>
            <a:ext cx="1092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PC1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D7E452CB-B325-400F-871B-47D32764954B}"/>
              </a:ext>
            </a:extLst>
          </p:cNvPr>
          <p:cNvSpPr txBox="1"/>
          <p:nvPr/>
        </p:nvSpPr>
        <p:spPr>
          <a:xfrm>
            <a:off x="9923686" y="4490664"/>
            <a:ext cx="1092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PC2</a:t>
            </a:r>
            <a:endParaRPr lang="ko-KR" altLang="en-US" sz="20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26" name="TextBox 12">
            <a:extLst>
              <a:ext uri="{FF2B5EF4-FFF2-40B4-BE49-F238E27FC236}">
                <a16:creationId xmlns:a16="http://schemas.microsoft.com/office/drawing/2014/main" id="{4B8C96E1-6E49-4F10-9E3A-3E2942DAE3A9}"/>
              </a:ext>
            </a:extLst>
          </p:cNvPr>
          <p:cNvSpPr txBox="1"/>
          <p:nvPr/>
        </p:nvSpPr>
        <p:spPr>
          <a:xfrm>
            <a:off x="3431899" y="287823"/>
            <a:ext cx="53282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Example Testbed Structure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92" name="직사각형 191">
            <a:extLst>
              <a:ext uri="{FF2B5EF4-FFF2-40B4-BE49-F238E27FC236}">
                <a16:creationId xmlns:a16="http://schemas.microsoft.com/office/drawing/2014/main" id="{A5BBF8E9-6ED0-412C-9639-AFB902233A1E}"/>
              </a:ext>
            </a:extLst>
          </p:cNvPr>
          <p:cNvSpPr/>
          <p:nvPr/>
        </p:nvSpPr>
        <p:spPr>
          <a:xfrm>
            <a:off x="731517" y="1599182"/>
            <a:ext cx="4627512" cy="29981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159" name="그림 158">
            <a:extLst>
              <a:ext uri="{FF2B5EF4-FFF2-40B4-BE49-F238E27FC236}">
                <a16:creationId xmlns:a16="http://schemas.microsoft.com/office/drawing/2014/main" id="{17945ABF-474A-4480-9DDC-A81B6BC562F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584" y="5149873"/>
            <a:ext cx="371454" cy="371881"/>
          </a:xfrm>
          <a:prstGeom prst="rect">
            <a:avLst/>
          </a:prstGeom>
        </p:spPr>
      </p:pic>
      <p:pic>
        <p:nvPicPr>
          <p:cNvPr id="160" name="그림 159">
            <a:extLst>
              <a:ext uri="{FF2B5EF4-FFF2-40B4-BE49-F238E27FC236}">
                <a16:creationId xmlns:a16="http://schemas.microsoft.com/office/drawing/2014/main" id="{7BDD37AD-4B63-48B2-BEC6-587F871080E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167" y="5262800"/>
            <a:ext cx="399887" cy="399887"/>
          </a:xfrm>
          <a:prstGeom prst="rect">
            <a:avLst/>
          </a:prstGeom>
        </p:spPr>
      </p:pic>
      <p:pic>
        <p:nvPicPr>
          <p:cNvPr id="162" name="그림 161">
            <a:extLst>
              <a:ext uri="{FF2B5EF4-FFF2-40B4-BE49-F238E27FC236}">
                <a16:creationId xmlns:a16="http://schemas.microsoft.com/office/drawing/2014/main" id="{BE9DB894-BC0D-49E6-A769-E704FA76501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766" y="5543624"/>
            <a:ext cx="350167" cy="363956"/>
          </a:xfrm>
          <a:prstGeom prst="rect">
            <a:avLst/>
          </a:prstGeom>
        </p:spPr>
      </p:pic>
      <p:pic>
        <p:nvPicPr>
          <p:cNvPr id="163" name="그림 162">
            <a:extLst>
              <a:ext uri="{FF2B5EF4-FFF2-40B4-BE49-F238E27FC236}">
                <a16:creationId xmlns:a16="http://schemas.microsoft.com/office/drawing/2014/main" id="{7B8C03CA-8416-4D82-AA69-5FA670A4F9D8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25" r="18263"/>
          <a:stretch/>
        </p:blipFill>
        <p:spPr>
          <a:xfrm>
            <a:off x="2567720" y="5198195"/>
            <a:ext cx="287500" cy="452669"/>
          </a:xfrm>
          <a:prstGeom prst="rect">
            <a:avLst/>
          </a:prstGeom>
        </p:spPr>
      </p:pic>
      <p:sp>
        <p:nvSpPr>
          <p:cNvPr id="179" name="직사각형 178">
            <a:extLst>
              <a:ext uri="{FF2B5EF4-FFF2-40B4-BE49-F238E27FC236}">
                <a16:creationId xmlns:a16="http://schemas.microsoft.com/office/drawing/2014/main" id="{31C3DF25-217F-4DCF-835F-D4BA02514C22}"/>
              </a:ext>
            </a:extLst>
          </p:cNvPr>
          <p:cNvSpPr/>
          <p:nvPr/>
        </p:nvSpPr>
        <p:spPr>
          <a:xfrm>
            <a:off x="3727713" y="4924044"/>
            <a:ext cx="247120" cy="231715"/>
          </a:xfrm>
          <a:prstGeom prst="rect">
            <a:avLst/>
          </a:prstGeom>
          <a:solidFill>
            <a:srgbClr val="F3B7B7"/>
          </a:solidFill>
          <a:ln w="571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1" rIns="91344" bIns="456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/>
          </a:p>
        </p:txBody>
      </p:sp>
      <p:sp>
        <p:nvSpPr>
          <p:cNvPr id="180" name="직사각형 179">
            <a:extLst>
              <a:ext uri="{FF2B5EF4-FFF2-40B4-BE49-F238E27FC236}">
                <a16:creationId xmlns:a16="http://schemas.microsoft.com/office/drawing/2014/main" id="{CB8C72F4-9F94-4159-8BFF-43645FD8E690}"/>
              </a:ext>
            </a:extLst>
          </p:cNvPr>
          <p:cNvSpPr/>
          <p:nvPr/>
        </p:nvSpPr>
        <p:spPr>
          <a:xfrm>
            <a:off x="3118268" y="5014651"/>
            <a:ext cx="247120" cy="231715"/>
          </a:xfrm>
          <a:prstGeom prst="rect">
            <a:avLst/>
          </a:prstGeom>
          <a:solidFill>
            <a:srgbClr val="F3B7B7"/>
          </a:solidFill>
          <a:ln w="571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1" rIns="91344" bIns="456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/>
          </a:p>
        </p:txBody>
      </p:sp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32EF0AE6-4960-4C0C-A45C-1ADCC65BB5DE}"/>
              </a:ext>
            </a:extLst>
          </p:cNvPr>
          <p:cNvSpPr/>
          <p:nvPr/>
        </p:nvSpPr>
        <p:spPr>
          <a:xfrm>
            <a:off x="2587908" y="4924044"/>
            <a:ext cx="247120" cy="231715"/>
          </a:xfrm>
          <a:prstGeom prst="rect">
            <a:avLst/>
          </a:prstGeom>
          <a:solidFill>
            <a:srgbClr val="F3B7B7"/>
          </a:solidFill>
          <a:ln w="571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1" rIns="91344" bIns="456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/>
          </a:p>
        </p:txBody>
      </p:sp>
      <p:cxnSp>
        <p:nvCxnSpPr>
          <p:cNvPr id="186" name="직선 연결선 185">
            <a:extLst>
              <a:ext uri="{FF2B5EF4-FFF2-40B4-BE49-F238E27FC236}">
                <a16:creationId xmlns:a16="http://schemas.microsoft.com/office/drawing/2014/main" id="{10252847-A758-4B28-B64B-7CF6E7CDFF85}"/>
              </a:ext>
            </a:extLst>
          </p:cNvPr>
          <p:cNvCxnSpPr/>
          <p:nvPr/>
        </p:nvCxnSpPr>
        <p:spPr>
          <a:xfrm>
            <a:off x="1942323" y="4011340"/>
            <a:ext cx="0" cy="142565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직선 화살표 연결선 189">
            <a:extLst>
              <a:ext uri="{FF2B5EF4-FFF2-40B4-BE49-F238E27FC236}">
                <a16:creationId xmlns:a16="http://schemas.microsoft.com/office/drawing/2014/main" id="{7380E14D-E7D3-4B14-86B9-A212163C957E}"/>
              </a:ext>
            </a:extLst>
          </p:cNvPr>
          <p:cNvCxnSpPr/>
          <p:nvPr/>
        </p:nvCxnSpPr>
        <p:spPr>
          <a:xfrm>
            <a:off x="1927802" y="5423348"/>
            <a:ext cx="622858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직사각형 193">
            <a:extLst>
              <a:ext uri="{FF2B5EF4-FFF2-40B4-BE49-F238E27FC236}">
                <a16:creationId xmlns:a16="http://schemas.microsoft.com/office/drawing/2014/main" id="{2A06A681-FF69-4C3E-BA8F-B9C018BDD0D7}"/>
              </a:ext>
            </a:extLst>
          </p:cNvPr>
          <p:cNvSpPr/>
          <p:nvPr/>
        </p:nvSpPr>
        <p:spPr>
          <a:xfrm>
            <a:off x="744948" y="1617484"/>
            <a:ext cx="6787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bg1"/>
                </a:solidFill>
                <a:latin typeface="Microsoft YaHei UI" pitchFamily="34" charset="-122"/>
                <a:ea typeface="Microsoft YaHei UI" pitchFamily="34" charset="-122"/>
              </a:rPr>
              <a:t>MPTCP Kernel</a:t>
            </a:r>
          </a:p>
        </p:txBody>
      </p:sp>
      <p:sp>
        <p:nvSpPr>
          <p:cNvPr id="195" name="직사각형 194">
            <a:extLst>
              <a:ext uri="{FF2B5EF4-FFF2-40B4-BE49-F238E27FC236}">
                <a16:creationId xmlns:a16="http://schemas.microsoft.com/office/drawing/2014/main" id="{BBEEC999-8439-487B-B921-64E34054C638}"/>
              </a:ext>
            </a:extLst>
          </p:cNvPr>
          <p:cNvSpPr/>
          <p:nvPr/>
        </p:nvSpPr>
        <p:spPr>
          <a:xfrm>
            <a:off x="9635252" y="3379283"/>
            <a:ext cx="6845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bg1"/>
                </a:solidFill>
                <a:latin typeface="Microsoft YaHei UI" pitchFamily="34" charset="-122"/>
                <a:ea typeface="Microsoft YaHei UI" pitchFamily="34" charset="-122"/>
              </a:rPr>
              <a:t>MPTCP Kernel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2A96296B-BB19-43B6-86CC-BE8C881666E0}"/>
              </a:ext>
            </a:extLst>
          </p:cNvPr>
          <p:cNvSpPr txBox="1"/>
          <p:nvPr/>
        </p:nvSpPr>
        <p:spPr>
          <a:xfrm>
            <a:off x="4051075" y="4950942"/>
            <a:ext cx="1092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N-Screen</a:t>
            </a: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지원</a:t>
            </a:r>
          </a:p>
        </p:txBody>
      </p:sp>
      <p:grpSp>
        <p:nvGrpSpPr>
          <p:cNvPr id="170" name="그룹 169">
            <a:extLst>
              <a:ext uri="{FF2B5EF4-FFF2-40B4-BE49-F238E27FC236}">
                <a16:creationId xmlns:a16="http://schemas.microsoft.com/office/drawing/2014/main" id="{891B05A0-3A22-4C62-8967-ED5B3072B5FB}"/>
              </a:ext>
            </a:extLst>
          </p:cNvPr>
          <p:cNvGrpSpPr/>
          <p:nvPr/>
        </p:nvGrpSpPr>
        <p:grpSpPr>
          <a:xfrm>
            <a:off x="1677453" y="3219709"/>
            <a:ext cx="573603" cy="536433"/>
            <a:chOff x="7166323" y="9848060"/>
            <a:chExt cx="1100830" cy="1097938"/>
          </a:xfrm>
          <a:solidFill>
            <a:srgbClr val="F3B7B7"/>
          </a:solidFill>
        </p:grpSpPr>
        <p:sp>
          <p:nvSpPr>
            <p:cNvPr id="171" name="직사각형 170">
              <a:extLst>
                <a:ext uri="{FF2B5EF4-FFF2-40B4-BE49-F238E27FC236}">
                  <a16:creationId xmlns:a16="http://schemas.microsoft.com/office/drawing/2014/main" id="{91208E2B-11B0-454F-9955-D2A9DF5C876D}"/>
                </a:ext>
              </a:extLst>
            </p:cNvPr>
            <p:cNvSpPr/>
            <p:nvPr/>
          </p:nvSpPr>
          <p:spPr>
            <a:xfrm>
              <a:off x="7547153" y="9848060"/>
              <a:ext cx="720000" cy="720000"/>
            </a:xfrm>
            <a:prstGeom prst="rect">
              <a:avLst/>
            </a:prstGeom>
            <a:grpFill/>
            <a:ln w="571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44" tIns="45671" rIns="91344" bIns="4567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100"/>
            </a:p>
          </p:txBody>
        </p:sp>
        <p:sp>
          <p:nvSpPr>
            <p:cNvPr id="172" name="직사각형 171">
              <a:extLst>
                <a:ext uri="{FF2B5EF4-FFF2-40B4-BE49-F238E27FC236}">
                  <a16:creationId xmlns:a16="http://schemas.microsoft.com/office/drawing/2014/main" id="{E0642128-7FBF-4247-89A9-E58B6E4B16C8}"/>
                </a:ext>
              </a:extLst>
            </p:cNvPr>
            <p:cNvSpPr/>
            <p:nvPr/>
          </p:nvSpPr>
          <p:spPr>
            <a:xfrm>
              <a:off x="7362457" y="10048686"/>
              <a:ext cx="720000" cy="720000"/>
            </a:xfrm>
            <a:prstGeom prst="rect">
              <a:avLst/>
            </a:prstGeom>
            <a:grpFill/>
            <a:ln w="571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44" tIns="45671" rIns="91344" bIns="4567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100"/>
            </a:p>
          </p:txBody>
        </p:sp>
        <p:sp>
          <p:nvSpPr>
            <p:cNvPr id="173" name="직사각형 172">
              <a:extLst>
                <a:ext uri="{FF2B5EF4-FFF2-40B4-BE49-F238E27FC236}">
                  <a16:creationId xmlns:a16="http://schemas.microsoft.com/office/drawing/2014/main" id="{1E348363-045A-4957-8E71-0A234FD63FE3}"/>
                </a:ext>
              </a:extLst>
            </p:cNvPr>
            <p:cNvSpPr/>
            <p:nvPr/>
          </p:nvSpPr>
          <p:spPr>
            <a:xfrm>
              <a:off x="7166323" y="10225998"/>
              <a:ext cx="720000" cy="720000"/>
            </a:xfrm>
            <a:prstGeom prst="rect">
              <a:avLst/>
            </a:prstGeom>
            <a:grpFill/>
            <a:ln w="571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344" tIns="45671" rIns="91344" bIns="4567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100"/>
            </a:p>
          </p:txBody>
        </p:sp>
      </p:grpSp>
      <p:cxnSp>
        <p:nvCxnSpPr>
          <p:cNvPr id="174" name="직선 화살표 연결선 173">
            <a:extLst>
              <a:ext uri="{FF2B5EF4-FFF2-40B4-BE49-F238E27FC236}">
                <a16:creationId xmlns:a16="http://schemas.microsoft.com/office/drawing/2014/main" id="{F5D4E820-7E2B-43EC-9956-4E8C480D7055}"/>
              </a:ext>
            </a:extLst>
          </p:cNvPr>
          <p:cNvCxnSpPr/>
          <p:nvPr/>
        </p:nvCxnSpPr>
        <p:spPr>
          <a:xfrm flipH="1">
            <a:off x="2332169" y="3435486"/>
            <a:ext cx="751721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6" name="Picture 7" descr="C:\Users\Jina\Downloads\server.png">
            <a:extLst>
              <a:ext uri="{FF2B5EF4-FFF2-40B4-BE49-F238E27FC236}">
                <a16:creationId xmlns:a16="http://schemas.microsoft.com/office/drawing/2014/main" id="{B394DB6A-0166-475A-B5EC-82214C4500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/>
          <a:srcRect t="34233" b="33873"/>
          <a:stretch/>
        </p:blipFill>
        <p:spPr bwMode="auto">
          <a:xfrm>
            <a:off x="3232357" y="3434931"/>
            <a:ext cx="603828" cy="192587"/>
          </a:xfrm>
          <a:prstGeom prst="rect">
            <a:avLst/>
          </a:prstGeom>
          <a:noFill/>
        </p:spPr>
      </p:pic>
      <p:sp>
        <p:nvSpPr>
          <p:cNvPr id="177" name="대각선 방향의 모서리가 잘린 사각형 30">
            <a:extLst>
              <a:ext uri="{FF2B5EF4-FFF2-40B4-BE49-F238E27FC236}">
                <a16:creationId xmlns:a16="http://schemas.microsoft.com/office/drawing/2014/main" id="{3F80FE0E-E489-4BD7-98B2-E95084BE3CBC}"/>
              </a:ext>
            </a:extLst>
          </p:cNvPr>
          <p:cNvSpPr/>
          <p:nvPr/>
        </p:nvSpPr>
        <p:spPr>
          <a:xfrm>
            <a:off x="3083895" y="2882033"/>
            <a:ext cx="896697" cy="895742"/>
          </a:xfrm>
          <a:prstGeom prst="snip2DiagRect">
            <a:avLst>
              <a:gd name="adj1" fmla="val 0"/>
              <a:gd name="adj2" fmla="val 7244"/>
            </a:avLst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sp>
        <p:nvSpPr>
          <p:cNvPr id="178" name="직사각형 177">
            <a:extLst>
              <a:ext uri="{FF2B5EF4-FFF2-40B4-BE49-F238E27FC236}">
                <a16:creationId xmlns:a16="http://schemas.microsoft.com/office/drawing/2014/main" id="{7198ED39-A71F-42B6-A7DE-37AC8835A62B}"/>
              </a:ext>
            </a:extLst>
          </p:cNvPr>
          <p:cNvSpPr/>
          <p:nvPr/>
        </p:nvSpPr>
        <p:spPr>
          <a:xfrm>
            <a:off x="2794592" y="2959696"/>
            <a:ext cx="1475301" cy="338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Microsoft YaHei UI" pitchFamily="34" charset="-122"/>
                <a:ea typeface="Microsoft YaHei UI" pitchFamily="34" charset="-122"/>
              </a:rPr>
              <a:t>Web</a:t>
            </a:r>
          </a:p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Microsoft YaHei UI" pitchFamily="34" charset="-122"/>
                <a:ea typeface="Microsoft YaHei UI" pitchFamily="34" charset="-122"/>
              </a:rPr>
              <a:t>Server</a:t>
            </a:r>
          </a:p>
        </p:txBody>
      </p:sp>
      <p:sp>
        <p:nvSpPr>
          <p:cNvPr id="185" name="직사각형 184">
            <a:extLst>
              <a:ext uri="{FF2B5EF4-FFF2-40B4-BE49-F238E27FC236}">
                <a16:creationId xmlns:a16="http://schemas.microsoft.com/office/drawing/2014/main" id="{12D3AA87-FFE8-41C3-97E0-281AEFE55349}"/>
              </a:ext>
            </a:extLst>
          </p:cNvPr>
          <p:cNvSpPr/>
          <p:nvPr/>
        </p:nvSpPr>
        <p:spPr>
          <a:xfrm>
            <a:off x="1622210" y="3836389"/>
            <a:ext cx="721084" cy="2154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" b="1" dirty="0">
                <a:solidFill>
                  <a:schemeClr val="bg1"/>
                </a:solidFill>
                <a:latin typeface="Microsoft YaHei UI" pitchFamily="34" charset="-122"/>
                <a:ea typeface="Microsoft YaHei UI" pitchFamily="34" charset="-122"/>
              </a:rPr>
              <a:t>HTML5</a:t>
            </a:r>
            <a:endParaRPr lang="en-US" altLang="ko-KR" sz="900" b="1" dirty="0">
              <a:solidFill>
                <a:schemeClr val="bg1"/>
              </a:solidFill>
              <a:latin typeface="Microsoft YaHei UI" pitchFamily="34" charset="-122"/>
              <a:ea typeface="Microsoft YaHei UI" pitchFamily="34" charset="-122"/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4D5D77B4-265F-437D-8734-26BB6A42D79D}"/>
              </a:ext>
            </a:extLst>
          </p:cNvPr>
          <p:cNvSpPr txBox="1"/>
          <p:nvPr/>
        </p:nvSpPr>
        <p:spPr>
          <a:xfrm>
            <a:off x="1202903" y="2580100"/>
            <a:ext cx="1658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MPSec</a:t>
            </a:r>
            <a:endParaRPr lang="en-US" altLang="ko-KR" sz="16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Dashboard</a:t>
            </a:r>
            <a:endParaRPr lang="ko-KR" altLang="en-US" sz="16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99" name="Rectangle 3">
            <a:extLst>
              <a:ext uri="{FF2B5EF4-FFF2-40B4-BE49-F238E27FC236}">
                <a16:creationId xmlns:a16="http://schemas.microsoft.com/office/drawing/2014/main" id="{7E6548D5-D426-43C2-9478-CAC5D5F7D13B}"/>
              </a:ext>
            </a:extLst>
          </p:cNvPr>
          <p:cNvSpPr/>
          <p:nvPr/>
        </p:nvSpPr>
        <p:spPr>
          <a:xfrm>
            <a:off x="6495028" y="3465312"/>
            <a:ext cx="2005485" cy="1031542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91906415-B280-4784-B050-62BA833873AD}"/>
              </a:ext>
            </a:extLst>
          </p:cNvPr>
          <p:cNvSpPr txBox="1"/>
          <p:nvPr/>
        </p:nvSpPr>
        <p:spPr>
          <a:xfrm>
            <a:off x="6936441" y="3739261"/>
            <a:ext cx="1092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IPSec</a:t>
            </a:r>
            <a:endParaRPr lang="ko-KR" altLang="en-US" sz="24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01" name="직사각형 200">
            <a:extLst>
              <a:ext uri="{FF2B5EF4-FFF2-40B4-BE49-F238E27FC236}">
                <a16:creationId xmlns:a16="http://schemas.microsoft.com/office/drawing/2014/main" id="{41EEFDA3-FC85-4789-83A0-39972F8BFDFB}"/>
              </a:ext>
            </a:extLst>
          </p:cNvPr>
          <p:cNvSpPr/>
          <p:nvPr/>
        </p:nvSpPr>
        <p:spPr>
          <a:xfrm>
            <a:off x="4200573" y="1972422"/>
            <a:ext cx="247120" cy="23171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1" rIns="91344" bIns="456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/>
          </a:p>
        </p:txBody>
      </p:sp>
      <p:sp>
        <p:nvSpPr>
          <p:cNvPr id="202" name="직사각형 201">
            <a:extLst>
              <a:ext uri="{FF2B5EF4-FFF2-40B4-BE49-F238E27FC236}">
                <a16:creationId xmlns:a16="http://schemas.microsoft.com/office/drawing/2014/main" id="{991A5F71-65BD-466E-BB7F-BCF64688A648}"/>
              </a:ext>
            </a:extLst>
          </p:cNvPr>
          <p:cNvSpPr/>
          <p:nvPr/>
        </p:nvSpPr>
        <p:spPr>
          <a:xfrm>
            <a:off x="4551093" y="1972422"/>
            <a:ext cx="247120" cy="23171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1" rIns="91344" bIns="456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/>
          </a:p>
        </p:txBody>
      </p:sp>
      <p:sp>
        <p:nvSpPr>
          <p:cNvPr id="203" name="직사각형 202">
            <a:extLst>
              <a:ext uri="{FF2B5EF4-FFF2-40B4-BE49-F238E27FC236}">
                <a16:creationId xmlns:a16="http://schemas.microsoft.com/office/drawing/2014/main" id="{213DD2C9-8A8A-489C-9691-11469AA19DE5}"/>
              </a:ext>
            </a:extLst>
          </p:cNvPr>
          <p:cNvSpPr/>
          <p:nvPr/>
        </p:nvSpPr>
        <p:spPr>
          <a:xfrm>
            <a:off x="4886104" y="1972422"/>
            <a:ext cx="247120" cy="23171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1" rIns="91344" bIns="4567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00"/>
          </a:p>
        </p:txBody>
      </p:sp>
      <p:cxnSp>
        <p:nvCxnSpPr>
          <p:cNvPr id="205" name="직선 연결선 204">
            <a:extLst>
              <a:ext uri="{FF2B5EF4-FFF2-40B4-BE49-F238E27FC236}">
                <a16:creationId xmlns:a16="http://schemas.microsoft.com/office/drawing/2014/main" id="{DEF6CDE1-CE98-4472-A6E8-CFFCE54323EB}"/>
              </a:ext>
            </a:extLst>
          </p:cNvPr>
          <p:cNvCxnSpPr>
            <a:cxnSpLocks/>
          </p:cNvCxnSpPr>
          <p:nvPr/>
        </p:nvCxnSpPr>
        <p:spPr>
          <a:xfrm>
            <a:off x="1985384" y="2092495"/>
            <a:ext cx="220430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직선 화살표 연결선 205">
            <a:extLst>
              <a:ext uri="{FF2B5EF4-FFF2-40B4-BE49-F238E27FC236}">
                <a16:creationId xmlns:a16="http://schemas.microsoft.com/office/drawing/2014/main" id="{3FF08E98-C979-4316-BE86-2153006D8627}"/>
              </a:ext>
            </a:extLst>
          </p:cNvPr>
          <p:cNvCxnSpPr>
            <a:cxnSpLocks/>
          </p:cNvCxnSpPr>
          <p:nvPr/>
        </p:nvCxnSpPr>
        <p:spPr>
          <a:xfrm>
            <a:off x="1985384" y="2054395"/>
            <a:ext cx="0" cy="547957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TextBox 206">
            <a:extLst>
              <a:ext uri="{FF2B5EF4-FFF2-40B4-BE49-F238E27FC236}">
                <a16:creationId xmlns:a16="http://schemas.microsoft.com/office/drawing/2014/main" id="{208CA4A6-864C-4FE1-A2AE-2442287C766B}"/>
              </a:ext>
            </a:extLst>
          </p:cNvPr>
          <p:cNvSpPr txBox="1"/>
          <p:nvPr/>
        </p:nvSpPr>
        <p:spPr>
          <a:xfrm>
            <a:off x="4022972" y="1692114"/>
            <a:ext cx="1302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Net IP Info File</a:t>
            </a:r>
            <a:endParaRPr lang="ko-KR" altLang="en-US" sz="12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208" name="직사각형 207">
            <a:extLst>
              <a:ext uri="{FF2B5EF4-FFF2-40B4-BE49-F238E27FC236}">
                <a16:creationId xmlns:a16="http://schemas.microsoft.com/office/drawing/2014/main" id="{26F0009A-490C-4BAB-9891-50C2EA7F99D4}"/>
              </a:ext>
            </a:extLst>
          </p:cNvPr>
          <p:cNvSpPr/>
          <p:nvPr/>
        </p:nvSpPr>
        <p:spPr>
          <a:xfrm>
            <a:off x="2576034" y="1809613"/>
            <a:ext cx="102393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bg1"/>
                </a:solidFill>
                <a:latin typeface="Microsoft YaHei UI" pitchFamily="34" charset="-122"/>
                <a:ea typeface="Microsoft YaHei UI" pitchFamily="34" charset="-122"/>
              </a:rPr>
              <a:t>Automation</a:t>
            </a:r>
          </a:p>
        </p:txBody>
      </p:sp>
      <p:sp>
        <p:nvSpPr>
          <p:cNvPr id="209" name="Rectangle 3">
            <a:extLst>
              <a:ext uri="{FF2B5EF4-FFF2-40B4-BE49-F238E27FC236}">
                <a16:creationId xmlns:a16="http://schemas.microsoft.com/office/drawing/2014/main" id="{C0E11B39-AF86-4C7A-9750-E4B077D65414}"/>
              </a:ext>
            </a:extLst>
          </p:cNvPr>
          <p:cNvSpPr/>
          <p:nvPr/>
        </p:nvSpPr>
        <p:spPr>
          <a:xfrm>
            <a:off x="5164572" y="3270473"/>
            <a:ext cx="1544541" cy="1329495"/>
          </a:xfrm>
          <a:prstGeom prst="rect">
            <a:avLst/>
          </a:prstGeom>
          <a:solidFill>
            <a:srgbClr val="DAE3F3">
              <a:alpha val="3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211" name="직선 화살표 연결선 210">
            <a:extLst>
              <a:ext uri="{FF2B5EF4-FFF2-40B4-BE49-F238E27FC236}">
                <a16:creationId xmlns:a16="http://schemas.microsoft.com/office/drawing/2014/main" id="{04F56C65-AC56-4C9A-BAC2-A390701BA67A}"/>
              </a:ext>
            </a:extLst>
          </p:cNvPr>
          <p:cNvCxnSpPr>
            <a:cxnSpLocks/>
            <a:endCxn id="202" idx="2"/>
          </p:cNvCxnSpPr>
          <p:nvPr/>
        </p:nvCxnSpPr>
        <p:spPr>
          <a:xfrm flipV="1">
            <a:off x="4674312" y="2204137"/>
            <a:ext cx="341" cy="1765956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연결선 211">
            <a:extLst>
              <a:ext uri="{FF2B5EF4-FFF2-40B4-BE49-F238E27FC236}">
                <a16:creationId xmlns:a16="http://schemas.microsoft.com/office/drawing/2014/main" id="{68900C8A-51A4-4716-AE02-ED6438E4B989}"/>
              </a:ext>
            </a:extLst>
          </p:cNvPr>
          <p:cNvCxnSpPr>
            <a:cxnSpLocks/>
            <a:endCxn id="209" idx="1"/>
          </p:cNvCxnSpPr>
          <p:nvPr/>
        </p:nvCxnSpPr>
        <p:spPr>
          <a:xfrm>
            <a:off x="4674312" y="3935221"/>
            <a:ext cx="49026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F39D0BE9-C8FA-4962-81B8-95CAEDCAF54B}"/>
              </a:ext>
            </a:extLst>
          </p:cNvPr>
          <p:cNvSpPr/>
          <p:nvPr/>
        </p:nvSpPr>
        <p:spPr>
          <a:xfrm>
            <a:off x="3449054" y="2182476"/>
            <a:ext cx="11721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bg1"/>
                </a:solidFill>
                <a:latin typeface="Microsoft YaHei UI" pitchFamily="34" charset="-122"/>
                <a:ea typeface="Microsoft YaHei UI" pitchFamily="34" charset="-122"/>
              </a:rPr>
              <a:t>Automation System Config</a:t>
            </a:r>
          </a:p>
        </p:txBody>
      </p:sp>
    </p:spTree>
    <p:extLst>
      <p:ext uri="{BB962C8B-B14F-4D97-AF65-F5344CB8AC3E}">
        <p14:creationId xmlns:p14="http://schemas.microsoft.com/office/powerpoint/2010/main" val="31418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2"/>
          <p:cNvSpPr txBox="1"/>
          <p:nvPr/>
        </p:nvSpPr>
        <p:spPr>
          <a:xfrm>
            <a:off x="3431900" y="2875002"/>
            <a:ext cx="53282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Demo</a:t>
            </a:r>
            <a:endParaRPr lang="ko-KR" altLang="en-US" sz="66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23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27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24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pic>
        <p:nvPicPr>
          <p:cNvPr id="38914" name="Picture 2" descr="https://github.com/MPSec/Dashboard/raw/master/md_images/set-up.gif">
            <a:extLst>
              <a:ext uri="{FF2B5EF4-FFF2-40B4-BE49-F238E27FC236}">
                <a16:creationId xmlns:a16="http://schemas.microsoft.com/office/drawing/2014/main" id="{99576DE4-2B59-480D-B27F-C097467865C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8362" y="841184"/>
            <a:ext cx="10177820" cy="5928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2">
            <a:extLst>
              <a:ext uri="{FF2B5EF4-FFF2-40B4-BE49-F238E27FC236}">
                <a16:creationId xmlns:a16="http://schemas.microsoft.com/office/drawing/2014/main" id="{268BFD22-A8D1-4665-A061-6D3EC8E63F82}"/>
              </a:ext>
            </a:extLst>
          </p:cNvPr>
          <p:cNvSpPr txBox="1"/>
          <p:nvPr/>
        </p:nvSpPr>
        <p:spPr>
          <a:xfrm>
            <a:off x="3600790" y="36085"/>
            <a:ext cx="5328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Set Up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729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25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19" name="TextBox 12">
            <a:extLst>
              <a:ext uri="{FF2B5EF4-FFF2-40B4-BE49-F238E27FC236}">
                <a16:creationId xmlns:a16="http://schemas.microsoft.com/office/drawing/2014/main" id="{268BFD22-A8D1-4665-A061-6D3EC8E63F82}"/>
              </a:ext>
            </a:extLst>
          </p:cNvPr>
          <p:cNvSpPr txBox="1"/>
          <p:nvPr/>
        </p:nvSpPr>
        <p:spPr>
          <a:xfrm>
            <a:off x="3600790" y="36085"/>
            <a:ext cx="5328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Start </a:t>
            </a:r>
            <a:r>
              <a:rPr lang="en-US" altLang="ko-KR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MPSec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41986" name="Picture 2" descr="https://github.com/MPSec/Dashboard/raw/master/md_images/start_mpsec.gif">
            <a:extLst>
              <a:ext uri="{FF2B5EF4-FFF2-40B4-BE49-F238E27FC236}">
                <a16:creationId xmlns:a16="http://schemas.microsoft.com/office/drawing/2014/main" id="{42BC12A0-882B-44FD-945B-225043F0B98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920" y="1068922"/>
            <a:ext cx="10932160" cy="5652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0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26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19" name="TextBox 12">
            <a:extLst>
              <a:ext uri="{FF2B5EF4-FFF2-40B4-BE49-F238E27FC236}">
                <a16:creationId xmlns:a16="http://schemas.microsoft.com/office/drawing/2014/main" id="{268BFD22-A8D1-4665-A061-6D3EC8E63F82}"/>
              </a:ext>
            </a:extLst>
          </p:cNvPr>
          <p:cNvSpPr txBox="1"/>
          <p:nvPr/>
        </p:nvSpPr>
        <p:spPr>
          <a:xfrm>
            <a:off x="3600790" y="36085"/>
            <a:ext cx="5328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Multi Path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44034" name="Picture 2" descr="https://github.com/MPSec/Dashboard/raw/master/md_images/demo_multipath.gif">
            <a:extLst>
              <a:ext uri="{FF2B5EF4-FFF2-40B4-BE49-F238E27FC236}">
                <a16:creationId xmlns:a16="http://schemas.microsoft.com/office/drawing/2014/main" id="{8D834614-8975-4ECF-83B9-FF78062BBC5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40" y="1137427"/>
            <a:ext cx="11958320" cy="54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404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27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19" name="TextBox 12">
            <a:extLst>
              <a:ext uri="{FF2B5EF4-FFF2-40B4-BE49-F238E27FC236}">
                <a16:creationId xmlns:a16="http://schemas.microsoft.com/office/drawing/2014/main" id="{268BFD22-A8D1-4665-A061-6D3EC8E63F82}"/>
              </a:ext>
            </a:extLst>
          </p:cNvPr>
          <p:cNvSpPr txBox="1"/>
          <p:nvPr/>
        </p:nvSpPr>
        <p:spPr>
          <a:xfrm>
            <a:off x="3600790" y="36085"/>
            <a:ext cx="5328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IPSec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45058" name="Picture 2" descr="https://github.com/MPSec/Dashboard/raw/master/md_images/demo_ipsec.gif">
            <a:extLst>
              <a:ext uri="{FF2B5EF4-FFF2-40B4-BE49-F238E27FC236}">
                <a16:creationId xmlns:a16="http://schemas.microsoft.com/office/drawing/2014/main" id="{D4BC3D00-E02B-49C8-AFE9-A776ED2C96D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841184"/>
            <a:ext cx="10546080" cy="5785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897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28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19" name="TextBox 12">
            <a:extLst>
              <a:ext uri="{FF2B5EF4-FFF2-40B4-BE49-F238E27FC236}">
                <a16:creationId xmlns:a16="http://schemas.microsoft.com/office/drawing/2014/main" id="{268BFD22-A8D1-4665-A061-6D3EC8E63F82}"/>
              </a:ext>
            </a:extLst>
          </p:cNvPr>
          <p:cNvSpPr txBox="1"/>
          <p:nvPr/>
        </p:nvSpPr>
        <p:spPr>
          <a:xfrm>
            <a:off x="3600790" y="36085"/>
            <a:ext cx="5328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System Config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46082" name="Picture 2" descr="https://github.com/MPSec/Dashboard/raw/master/md_images/system.gif">
            <a:extLst>
              <a:ext uri="{FF2B5EF4-FFF2-40B4-BE49-F238E27FC236}">
                <a16:creationId xmlns:a16="http://schemas.microsoft.com/office/drawing/2014/main" id="{8AB8CE4C-2599-431F-88E7-60246905871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60" y="1312831"/>
            <a:ext cx="11663680" cy="5263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410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3863323" y="939073"/>
            <a:ext cx="46082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MPSec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의 미래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344508" y="5092082"/>
            <a:ext cx="7645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유명한 타 네트워크 오픈소스처럼 성장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더 많은 것을 자동화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MPTCP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의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Congestion Control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알고리즘 개선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오픈소스로서 커뮤니티 활성화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29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D35D691-B26C-4779-87E7-BA4275034AD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pic>
        <p:nvPicPr>
          <p:cNvPr id="47106" name="Picture 2" descr="@openstack">
            <a:extLst>
              <a:ext uri="{FF2B5EF4-FFF2-40B4-BE49-F238E27FC236}">
                <a16:creationId xmlns:a16="http://schemas.microsoft.com/office/drawing/2014/main" id="{6B289B2E-3823-49D1-87D3-65917524C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897" y="237490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108" name="Picture 4" descr="https://camo.githubusercontent.com/9e4fe7914c7357861223aa535d7ca9858253c96e/68747470733a2f2f6b6f6e6768712e636f6d2f77702d636f6e74656e742f75706c6f6164732f323031382f30352f6b6f6e672d6c6f676f2d6769746875622d726561646d652e706e67">
            <a:extLst>
              <a:ext uri="{FF2B5EF4-FFF2-40B4-BE49-F238E27FC236}">
                <a16:creationId xmlns:a16="http://schemas.microsoft.com/office/drawing/2014/main" id="{7CCD7AA6-5707-40C1-BF5C-65389DB33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002"/>
          <a:stretch/>
        </p:blipFill>
        <p:spPr bwMode="auto">
          <a:xfrm>
            <a:off x="6324513" y="2335577"/>
            <a:ext cx="2463887" cy="1944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695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2"/>
          <p:cNvSpPr txBox="1"/>
          <p:nvPr/>
        </p:nvSpPr>
        <p:spPr>
          <a:xfrm>
            <a:off x="3614780" y="2255242"/>
            <a:ext cx="532820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Why develop?</a:t>
            </a:r>
            <a:endParaRPr lang="ko-KR" altLang="en-US" sz="66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08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30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735DAA8-4A70-44CE-BB1E-E1E1A767233E}"/>
              </a:ext>
            </a:extLst>
          </p:cNvPr>
          <p:cNvGrpSpPr/>
          <p:nvPr/>
        </p:nvGrpSpPr>
        <p:grpSpPr>
          <a:xfrm>
            <a:off x="2532428" y="2792352"/>
            <a:ext cx="7127144" cy="1596762"/>
            <a:chOff x="4127456" y="2792352"/>
            <a:chExt cx="7127144" cy="1596762"/>
          </a:xfrm>
        </p:grpSpPr>
        <p:sp>
          <p:nvSpPr>
            <p:cNvPr id="4" name="직사각형 3"/>
            <p:cNvSpPr/>
            <p:nvPr/>
          </p:nvSpPr>
          <p:spPr>
            <a:xfrm>
              <a:off x="4127456" y="2792352"/>
              <a:ext cx="7127144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One Stop MPTCP Service</a:t>
              </a: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CC61B4C-273D-48E7-9238-511FEDEB8B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4652" y="3561793"/>
              <a:ext cx="832752" cy="8273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12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24E06546-E1E6-45C1-A8C3-89244224A43E}"/>
              </a:ext>
            </a:extLst>
          </p:cNvPr>
          <p:cNvGrpSpPr/>
          <p:nvPr/>
        </p:nvGrpSpPr>
        <p:grpSpPr>
          <a:xfrm>
            <a:off x="7387881" y="1582746"/>
            <a:ext cx="2867025" cy="3333750"/>
            <a:chOff x="7387881" y="1582746"/>
            <a:chExt cx="2867025" cy="3333750"/>
          </a:xfrm>
        </p:grpSpPr>
        <p:pic>
          <p:nvPicPr>
            <p:cNvPr id="2050" name="Picture 2" descr="êµ­ë°©ë§ì ëí ì´ë¯¸ì§ ê²ìê²°ê³¼">
              <a:extLst>
                <a:ext uri="{FF2B5EF4-FFF2-40B4-BE49-F238E27FC236}">
                  <a16:creationId xmlns:a16="http://schemas.microsoft.com/office/drawing/2014/main" id="{ED4F092E-C57C-4A38-9094-9FD8E4351F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87881" y="1582746"/>
              <a:ext cx="2867025" cy="1590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ì¤ì ìë²ì ëí ì´ë¯¸ì§ ê²ìê²°ê³¼">
              <a:extLst>
                <a:ext uri="{FF2B5EF4-FFF2-40B4-BE49-F238E27FC236}">
                  <a16:creationId xmlns:a16="http://schemas.microsoft.com/office/drawing/2014/main" id="{88D587CD-5D27-451E-AF38-DA033924A4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35531" y="3173421"/>
              <a:ext cx="2619375" cy="1743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F1EE7FB-A340-485A-8BE0-E6B828E37072}"/>
              </a:ext>
            </a:extLst>
          </p:cNvPr>
          <p:cNvGrpSpPr/>
          <p:nvPr/>
        </p:nvGrpSpPr>
        <p:grpSpPr>
          <a:xfrm>
            <a:off x="1784741" y="2423316"/>
            <a:ext cx="3533775" cy="2506738"/>
            <a:chOff x="1159708" y="2747416"/>
            <a:chExt cx="3533775" cy="2506738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9D1F6785-D02A-46DB-B78C-660990394173}"/>
                </a:ext>
              </a:extLst>
            </p:cNvPr>
            <p:cNvGrpSpPr/>
            <p:nvPr/>
          </p:nvGrpSpPr>
          <p:grpSpPr>
            <a:xfrm>
              <a:off x="1159708" y="2747416"/>
              <a:ext cx="3533775" cy="1941731"/>
              <a:chOff x="1463365" y="1088593"/>
              <a:chExt cx="3533775" cy="1941731"/>
            </a:xfrm>
          </p:grpSpPr>
          <p:sp>
            <p:nvSpPr>
              <p:cNvPr id="35" name="TextBox 12">
                <a:extLst>
                  <a:ext uri="{FF2B5EF4-FFF2-40B4-BE49-F238E27FC236}">
                    <a16:creationId xmlns:a16="http://schemas.microsoft.com/office/drawing/2014/main" id="{5FA7DA2F-F145-43F1-AD6F-4802FAA7C018}"/>
                  </a:ext>
                </a:extLst>
              </p:cNvPr>
              <p:cNvSpPr txBox="1"/>
              <p:nvPr/>
            </p:nvSpPr>
            <p:spPr>
              <a:xfrm>
                <a:off x="1948217" y="1088593"/>
                <a:ext cx="266567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MPTCP</a:t>
                </a:r>
                <a:endParaRPr lang="ko-KR" altLang="en-US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  <p:pic>
            <p:nvPicPr>
              <p:cNvPr id="36" name="Picture 2" descr="mptcpì ëí ì´ë¯¸ì§ ê²ìê²°ê³¼">
                <a:extLst>
                  <a:ext uri="{FF2B5EF4-FFF2-40B4-BE49-F238E27FC236}">
                    <a16:creationId xmlns:a16="http://schemas.microsoft.com/office/drawing/2014/main" id="{360DFA5A-D59A-412D-B5AA-55D7179AE4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3365" y="1734924"/>
                <a:ext cx="3533775" cy="1295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7" name="TextBox 12">
              <a:extLst>
                <a:ext uri="{FF2B5EF4-FFF2-40B4-BE49-F238E27FC236}">
                  <a16:creationId xmlns:a16="http://schemas.microsoft.com/office/drawing/2014/main" id="{1F2621D0-0438-40F3-8197-3DF8EA8727BC}"/>
                </a:ext>
              </a:extLst>
            </p:cNvPr>
            <p:cNvSpPr txBox="1"/>
            <p:nvPr/>
          </p:nvSpPr>
          <p:spPr>
            <a:xfrm>
              <a:off x="1275127" y="4792489"/>
              <a:ext cx="33029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다중 경로 전송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945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pic>
        <p:nvPicPr>
          <p:cNvPr id="2050" name="Picture 2" descr="êµ­ë°©ë§ì ëí ì´ë¯¸ì§ ê²ìê²°ê³¼">
            <a:extLst>
              <a:ext uri="{FF2B5EF4-FFF2-40B4-BE49-F238E27FC236}">
                <a16:creationId xmlns:a16="http://schemas.microsoft.com/office/drawing/2014/main" id="{ED4F092E-C57C-4A38-9094-9FD8E4351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7881" y="1582746"/>
            <a:ext cx="2867025" cy="159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ì¤ì ìë²ì ëí ì´ë¯¸ì§ ê²ìê²°ê³¼">
            <a:extLst>
              <a:ext uri="{FF2B5EF4-FFF2-40B4-BE49-F238E27FC236}">
                <a16:creationId xmlns:a16="http://schemas.microsoft.com/office/drawing/2014/main" id="{88D587CD-5D27-451E-AF38-DA033924A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531" y="3173421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그룹 24">
            <a:extLst>
              <a:ext uri="{FF2B5EF4-FFF2-40B4-BE49-F238E27FC236}">
                <a16:creationId xmlns:a16="http://schemas.microsoft.com/office/drawing/2014/main" id="{8AACDC15-C723-43FD-AD34-F2D5C0EDFE87}"/>
              </a:ext>
            </a:extLst>
          </p:cNvPr>
          <p:cNvGrpSpPr/>
          <p:nvPr/>
        </p:nvGrpSpPr>
        <p:grpSpPr>
          <a:xfrm>
            <a:off x="6675584" y="1538020"/>
            <a:ext cx="4546195" cy="3736153"/>
            <a:chOff x="6675584" y="1538020"/>
            <a:chExt cx="4546195" cy="3736153"/>
          </a:xfrm>
        </p:grpSpPr>
        <p:sp>
          <p:nvSpPr>
            <p:cNvPr id="28" name="Rectangle 3">
              <a:extLst>
                <a:ext uri="{FF2B5EF4-FFF2-40B4-BE49-F238E27FC236}">
                  <a16:creationId xmlns:a16="http://schemas.microsoft.com/office/drawing/2014/main" id="{F8F68FEC-91B3-4536-AFE0-2115D9D2E8D0}"/>
                </a:ext>
              </a:extLst>
            </p:cNvPr>
            <p:cNvSpPr/>
            <p:nvPr/>
          </p:nvSpPr>
          <p:spPr>
            <a:xfrm>
              <a:off x="6675584" y="1538020"/>
              <a:ext cx="4546195" cy="3736153"/>
            </a:xfrm>
            <a:prstGeom prst="rect">
              <a:avLst/>
            </a:prstGeom>
            <a:solidFill>
              <a:srgbClr val="000000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7B06BA8C-5E48-413A-85D7-A37D0C0ED3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9304" y="2092255"/>
              <a:ext cx="2294673" cy="2294673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10AA06C6-DB39-4E2E-A154-2184666904DE}"/>
              </a:ext>
            </a:extLst>
          </p:cNvPr>
          <p:cNvGrpSpPr/>
          <p:nvPr/>
        </p:nvGrpSpPr>
        <p:grpSpPr>
          <a:xfrm>
            <a:off x="1784741" y="2423316"/>
            <a:ext cx="3533775" cy="2506738"/>
            <a:chOff x="1159708" y="2747416"/>
            <a:chExt cx="3533775" cy="2506738"/>
          </a:xfrm>
        </p:grpSpPr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99B6B962-139A-4CCB-BE4E-5E25CF5EAA65}"/>
                </a:ext>
              </a:extLst>
            </p:cNvPr>
            <p:cNvGrpSpPr/>
            <p:nvPr/>
          </p:nvGrpSpPr>
          <p:grpSpPr>
            <a:xfrm>
              <a:off x="1159708" y="2747416"/>
              <a:ext cx="3533775" cy="1941731"/>
              <a:chOff x="1463365" y="1088593"/>
              <a:chExt cx="3533775" cy="1941731"/>
            </a:xfrm>
          </p:grpSpPr>
          <p:sp>
            <p:nvSpPr>
              <p:cNvPr id="29" name="TextBox 12">
                <a:extLst>
                  <a:ext uri="{FF2B5EF4-FFF2-40B4-BE49-F238E27FC236}">
                    <a16:creationId xmlns:a16="http://schemas.microsoft.com/office/drawing/2014/main" id="{0B499729-D5F9-495B-9819-12F4831B2AE8}"/>
                  </a:ext>
                </a:extLst>
              </p:cNvPr>
              <p:cNvSpPr txBox="1"/>
              <p:nvPr/>
            </p:nvSpPr>
            <p:spPr>
              <a:xfrm>
                <a:off x="1948217" y="1088593"/>
                <a:ext cx="266567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MPTCP</a:t>
                </a:r>
                <a:endParaRPr lang="ko-KR" altLang="en-US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  <p:pic>
            <p:nvPicPr>
              <p:cNvPr id="30" name="Picture 2" descr="mptcpì ëí ì´ë¯¸ì§ ê²ìê²°ê³¼">
                <a:extLst>
                  <a:ext uri="{FF2B5EF4-FFF2-40B4-BE49-F238E27FC236}">
                    <a16:creationId xmlns:a16="http://schemas.microsoft.com/office/drawing/2014/main" id="{99236C84-80EB-494A-9338-B6711795B9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3365" y="1734924"/>
                <a:ext cx="3533775" cy="12954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7" name="TextBox 12">
              <a:extLst>
                <a:ext uri="{FF2B5EF4-FFF2-40B4-BE49-F238E27FC236}">
                  <a16:creationId xmlns:a16="http://schemas.microsoft.com/office/drawing/2014/main" id="{9BEE0A25-0974-4D11-9B0B-1575CADC1B50}"/>
                </a:ext>
              </a:extLst>
            </p:cNvPr>
            <p:cNvSpPr txBox="1"/>
            <p:nvPr/>
          </p:nvSpPr>
          <p:spPr>
            <a:xfrm>
              <a:off x="1275127" y="4792489"/>
              <a:ext cx="33029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다중 경로 전송</a:t>
              </a:r>
            </a:p>
          </p:txBody>
        </p:sp>
      </p:grpSp>
      <p:sp>
        <p:nvSpPr>
          <p:cNvPr id="14" name="TextBox 12">
            <a:extLst>
              <a:ext uri="{FF2B5EF4-FFF2-40B4-BE49-F238E27FC236}">
                <a16:creationId xmlns:a16="http://schemas.microsoft.com/office/drawing/2014/main" id="{9EC66D8A-D52D-44A0-AA24-AE872119B306}"/>
              </a:ext>
            </a:extLst>
          </p:cNvPr>
          <p:cNvSpPr txBox="1"/>
          <p:nvPr/>
        </p:nvSpPr>
        <p:spPr>
          <a:xfrm>
            <a:off x="2044471" y="4944496"/>
            <a:ext cx="2988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고신뢰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고생존성 지원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네트워킹 기술</a:t>
            </a:r>
          </a:p>
        </p:txBody>
      </p:sp>
    </p:spTree>
    <p:extLst>
      <p:ext uri="{BB962C8B-B14F-4D97-AF65-F5344CB8AC3E}">
        <p14:creationId xmlns:p14="http://schemas.microsoft.com/office/powerpoint/2010/main" val="82985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10" name="TextBox 12">
            <a:extLst>
              <a:ext uri="{FF2B5EF4-FFF2-40B4-BE49-F238E27FC236}">
                <a16:creationId xmlns:a16="http://schemas.microsoft.com/office/drawing/2014/main" id="{B794490B-EF86-49F5-8107-86FD58A76696}"/>
              </a:ext>
            </a:extLst>
          </p:cNvPr>
          <p:cNvSpPr txBox="1"/>
          <p:nvPr/>
        </p:nvSpPr>
        <p:spPr>
          <a:xfrm>
            <a:off x="7243142" y="2967335"/>
            <a:ext cx="29889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MPTCP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를 활용하여 다양한 사람들과 많은 프로젝트를 진행해보고 싶다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!!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53B1B03-390C-4A51-9FE3-A703B7CBAAF7}"/>
              </a:ext>
            </a:extLst>
          </p:cNvPr>
          <p:cNvGrpSpPr/>
          <p:nvPr/>
        </p:nvGrpSpPr>
        <p:grpSpPr>
          <a:xfrm>
            <a:off x="2236152" y="1879014"/>
            <a:ext cx="3533775" cy="1941731"/>
            <a:chOff x="1463365" y="1088593"/>
            <a:chExt cx="3533775" cy="1941731"/>
          </a:xfrm>
        </p:grpSpPr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5349330B-EC23-42EC-938A-1002155692D4}"/>
                </a:ext>
              </a:extLst>
            </p:cNvPr>
            <p:cNvSpPr txBox="1"/>
            <p:nvPr/>
          </p:nvSpPr>
          <p:spPr>
            <a:xfrm>
              <a:off x="1948217" y="1088593"/>
              <a:ext cx="26656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MPTCP</a:t>
              </a:r>
              <a:endPara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pic>
          <p:nvPicPr>
            <p:cNvPr id="13" name="Picture 2" descr="mptcpì ëí ì´ë¯¸ì§ ê²ìê²°ê³¼">
              <a:extLst>
                <a:ext uri="{FF2B5EF4-FFF2-40B4-BE49-F238E27FC236}">
                  <a16:creationId xmlns:a16="http://schemas.microsoft.com/office/drawing/2014/main" id="{0F0C41C2-195F-4A33-B8D1-3A09145E14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63365" y="1734924"/>
              <a:ext cx="3533775" cy="1295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TextBox 12">
            <a:extLst>
              <a:ext uri="{FF2B5EF4-FFF2-40B4-BE49-F238E27FC236}">
                <a16:creationId xmlns:a16="http://schemas.microsoft.com/office/drawing/2014/main" id="{89A0B73D-DEC8-4A34-87DF-A0C3422D4B09}"/>
              </a:ext>
            </a:extLst>
          </p:cNvPr>
          <p:cNvSpPr txBox="1"/>
          <p:nvPr/>
        </p:nvSpPr>
        <p:spPr>
          <a:xfrm>
            <a:off x="2351570" y="4005411"/>
            <a:ext cx="3302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다중 경로 전송을 통한 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algn="ctr"/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막강한 이점들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!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607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pic>
        <p:nvPicPr>
          <p:cNvPr id="6146" name="Picture 2" descr="mptcpì ëí ì´ë¯¸ì§ ê²ìê²°ê³¼">
            <a:extLst>
              <a:ext uri="{FF2B5EF4-FFF2-40B4-BE49-F238E27FC236}">
                <a16:creationId xmlns:a16="http://schemas.microsoft.com/office/drawing/2014/main" id="{BFCE19B8-D1C8-4780-9FEF-E4C502069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152" y="2525345"/>
            <a:ext cx="353377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12">
            <a:extLst>
              <a:ext uri="{FF2B5EF4-FFF2-40B4-BE49-F238E27FC236}">
                <a16:creationId xmlns:a16="http://schemas.microsoft.com/office/drawing/2014/main" id="{63FDE7B5-DBD8-45DD-A80F-03397B54C61C}"/>
              </a:ext>
            </a:extLst>
          </p:cNvPr>
          <p:cNvSpPr txBox="1"/>
          <p:nvPr/>
        </p:nvSpPr>
        <p:spPr>
          <a:xfrm>
            <a:off x="2351570" y="4005411"/>
            <a:ext cx="33029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MPTCP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를 사용하려면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...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B794490B-EF86-49F5-8107-86FD58A76696}"/>
              </a:ext>
            </a:extLst>
          </p:cNvPr>
          <p:cNvSpPr txBox="1"/>
          <p:nvPr/>
        </p:nvSpPr>
        <p:spPr>
          <a:xfrm>
            <a:off x="7202502" y="1859339"/>
            <a:ext cx="3302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MPTCP kernel download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Kernel compile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Boot MPTCP kernel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Enable MPTCP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Network IP setting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MPTCP Path-Manager, Scheduler, Congestion control, Reordering setting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Interfaces </a:t>
            </a: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bandwith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measurement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1" name="TextBox 12">
            <a:extLst>
              <a:ext uri="{FF2B5EF4-FFF2-40B4-BE49-F238E27FC236}">
                <a16:creationId xmlns:a16="http://schemas.microsoft.com/office/drawing/2014/main" id="{8F924910-0F9A-46DD-AF3B-7DFE1FF29CDC}"/>
              </a:ext>
            </a:extLst>
          </p:cNvPr>
          <p:cNvSpPr txBox="1"/>
          <p:nvPr/>
        </p:nvSpPr>
        <p:spPr>
          <a:xfrm>
            <a:off x="2721004" y="1879014"/>
            <a:ext cx="2665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MPTCP</a:t>
            </a:r>
            <a:endParaRPr lang="ko-KR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EED28CA0-2E04-4001-A0A5-952F05DA3B1A}"/>
              </a:ext>
            </a:extLst>
          </p:cNvPr>
          <p:cNvSpPr txBox="1"/>
          <p:nvPr/>
        </p:nvSpPr>
        <p:spPr>
          <a:xfrm>
            <a:off x="2508581" y="4500036"/>
            <a:ext cx="2988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MPTCP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의 핵심 특징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4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가지</a:t>
            </a:r>
          </a:p>
        </p:txBody>
      </p:sp>
    </p:spTree>
    <p:extLst>
      <p:ext uri="{BB962C8B-B14F-4D97-AF65-F5344CB8AC3E}">
        <p14:creationId xmlns:p14="http://schemas.microsoft.com/office/powerpoint/2010/main" val="124544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pic>
        <p:nvPicPr>
          <p:cNvPr id="6146" name="Picture 2" descr="mptcpì ëí ì´ë¯¸ì§ ê²ìê²°ê³¼">
            <a:extLst>
              <a:ext uri="{FF2B5EF4-FFF2-40B4-BE49-F238E27FC236}">
                <a16:creationId xmlns:a16="http://schemas.microsoft.com/office/drawing/2014/main" id="{BFCE19B8-D1C8-4780-9FEF-E4C502069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152" y="2525345"/>
            <a:ext cx="3533775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12">
            <a:extLst>
              <a:ext uri="{FF2B5EF4-FFF2-40B4-BE49-F238E27FC236}">
                <a16:creationId xmlns:a16="http://schemas.microsoft.com/office/drawing/2014/main" id="{63FDE7B5-DBD8-45DD-A80F-03397B54C61C}"/>
              </a:ext>
            </a:extLst>
          </p:cNvPr>
          <p:cNvSpPr txBox="1"/>
          <p:nvPr/>
        </p:nvSpPr>
        <p:spPr>
          <a:xfrm>
            <a:off x="2236151" y="3923998"/>
            <a:ext cx="35337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MPTCP Kernel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부터 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algn="ctr"/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다운로드하고 커널 컴파일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!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B794490B-EF86-49F5-8107-86FD58A76696}"/>
              </a:ext>
            </a:extLst>
          </p:cNvPr>
          <p:cNvSpPr txBox="1"/>
          <p:nvPr/>
        </p:nvSpPr>
        <p:spPr>
          <a:xfrm>
            <a:off x="7202502" y="1859339"/>
            <a:ext cx="3302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MPTCP kernel download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rgbClr val="FF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Kernel compile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Boot MPTCP kernel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Enable MPTCP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Network IP setting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MPTCP Path-Manager, Scheduler, Congestion control, Reordering setting</a:t>
            </a: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Interfaces </a:t>
            </a: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bandwith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measurement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1" name="TextBox 12">
            <a:extLst>
              <a:ext uri="{FF2B5EF4-FFF2-40B4-BE49-F238E27FC236}">
                <a16:creationId xmlns:a16="http://schemas.microsoft.com/office/drawing/2014/main" id="{A5397EB4-F914-4739-B922-D6C0505273A7}"/>
              </a:ext>
            </a:extLst>
          </p:cNvPr>
          <p:cNvSpPr txBox="1"/>
          <p:nvPr/>
        </p:nvSpPr>
        <p:spPr>
          <a:xfrm>
            <a:off x="2721004" y="1879014"/>
            <a:ext cx="2665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MPTCP</a:t>
            </a:r>
            <a:endParaRPr lang="ko-KR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5252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F95-8876-4B21-94C8-F26724B704FB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4C796AE-CB1F-4B60-9CE7-71C869404E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182" y="13863"/>
            <a:ext cx="832752" cy="827321"/>
          </a:xfrm>
          <a:prstGeom prst="rect">
            <a:avLst/>
          </a:prstGeom>
        </p:spPr>
      </p:pic>
      <p:sp>
        <p:nvSpPr>
          <p:cNvPr id="7" name="TextBox 12">
            <a:extLst>
              <a:ext uri="{FF2B5EF4-FFF2-40B4-BE49-F238E27FC236}">
                <a16:creationId xmlns:a16="http://schemas.microsoft.com/office/drawing/2014/main" id="{63FDE7B5-DBD8-45DD-A80F-03397B54C61C}"/>
              </a:ext>
            </a:extLst>
          </p:cNvPr>
          <p:cNvSpPr txBox="1"/>
          <p:nvPr/>
        </p:nvSpPr>
        <p:spPr>
          <a:xfrm>
            <a:off x="-243840" y="2497976"/>
            <a:ext cx="326134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5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?</a:t>
            </a:r>
            <a:endParaRPr lang="ko-KR" altLang="en-US" sz="115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502195-4B91-42F8-A2DE-47D3C1839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0785" y="1782288"/>
            <a:ext cx="8992080" cy="3775232"/>
          </a:xfrm>
          <a:prstGeom prst="rect">
            <a:avLst/>
          </a:prstGeom>
        </p:spPr>
      </p:pic>
      <p:sp>
        <p:nvSpPr>
          <p:cNvPr id="11" name="TextBox 12">
            <a:extLst>
              <a:ext uri="{FF2B5EF4-FFF2-40B4-BE49-F238E27FC236}">
                <a16:creationId xmlns:a16="http://schemas.microsoft.com/office/drawing/2014/main" id="{AFCFA0ED-C2F6-4F60-B356-23CFE77A3220}"/>
              </a:ext>
            </a:extLst>
          </p:cNvPr>
          <p:cNvSpPr txBox="1"/>
          <p:nvPr/>
        </p:nvSpPr>
        <p:spPr>
          <a:xfrm>
            <a:off x="5336152" y="1320623"/>
            <a:ext cx="3261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MPTCP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Repository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05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6311</TotalTime>
  <Words>575</Words>
  <Application>Microsoft Office PowerPoint</Application>
  <PresentationFormat>와이드스크린</PresentationFormat>
  <Paragraphs>238</Paragraphs>
  <Slides>30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41" baseType="lpstr">
      <vt:lpstr>맑은 고딕</vt:lpstr>
      <vt:lpstr>나눔고딕</vt:lpstr>
      <vt:lpstr>Microsoft YaHei UI</vt:lpstr>
      <vt:lpstr>08서울남산체 EB</vt:lpstr>
      <vt:lpstr>Arial</vt:lpstr>
      <vt:lpstr>나눔스퀘어</vt:lpstr>
      <vt:lpstr>Noto Sans CJK KR Black</vt:lpstr>
      <vt:lpstr>Noto Sans CJK KR Medium</vt:lpstr>
      <vt:lpstr>나눔스퀘어라운드 ExtraBold</vt:lpstr>
      <vt:lpstr>Noto Sans CJK KR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Junhwan</dc:creator>
  <cp:lastModifiedBy>junhee kim</cp:lastModifiedBy>
  <cp:revision>370</cp:revision>
  <cp:lastPrinted>2018-08-27T02:03:53Z</cp:lastPrinted>
  <dcterms:created xsi:type="dcterms:W3CDTF">2018-08-25T00:04:48Z</dcterms:created>
  <dcterms:modified xsi:type="dcterms:W3CDTF">2019-03-01T15:32:19Z</dcterms:modified>
</cp:coreProperties>
</file>